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5"/>
  </p:notesMasterIdLst>
  <p:sldIdLst>
    <p:sldId id="278" r:id="rId5"/>
    <p:sldId id="257" r:id="rId6"/>
    <p:sldId id="272" r:id="rId7"/>
    <p:sldId id="274" r:id="rId8"/>
    <p:sldId id="280" r:id="rId9"/>
    <p:sldId id="286" r:id="rId10"/>
    <p:sldId id="281" r:id="rId11"/>
    <p:sldId id="285" r:id="rId12"/>
    <p:sldId id="290" r:id="rId13"/>
    <p:sldId id="282" r:id="rId14"/>
    <p:sldId id="284" r:id="rId15"/>
    <p:sldId id="288" r:id="rId16"/>
    <p:sldId id="289" r:id="rId17"/>
    <p:sldId id="291" r:id="rId18"/>
    <p:sldId id="294" r:id="rId19"/>
    <p:sldId id="295" r:id="rId20"/>
    <p:sldId id="296" r:id="rId21"/>
    <p:sldId id="292" r:id="rId22"/>
    <p:sldId id="293" r:id="rId23"/>
    <p:sldId id="27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mplates" id="{4E453D9D-9A37-0F40-971B-5262D27A75A4}">
          <p14:sldIdLst>
            <p14:sldId id="278"/>
            <p14:sldId id="257"/>
            <p14:sldId id="272"/>
            <p14:sldId id="274"/>
            <p14:sldId id="280"/>
            <p14:sldId id="286"/>
            <p14:sldId id="281"/>
            <p14:sldId id="285"/>
            <p14:sldId id="290"/>
            <p14:sldId id="282"/>
            <p14:sldId id="284"/>
            <p14:sldId id="288"/>
            <p14:sldId id="289"/>
            <p14:sldId id="291"/>
            <p14:sldId id="294"/>
            <p14:sldId id="295"/>
            <p14:sldId id="296"/>
            <p14:sldId id="292"/>
            <p14:sldId id="293"/>
            <p14:sldId id="27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C432"/>
    <a:srgbClr val="026B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199027-75FE-4F83-AAAD-ED1065C99C59}" v="1" dt="2025-01-27T16:24:23.7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75" d="100"/>
          <a:sy n="75" d="100"/>
        </p:scale>
        <p:origin x="1914" y="7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389E88-4C28-CB4B-B9B8-D6402B9EF41B}" type="datetimeFigureOut">
              <a:rPr lang="en-US" smtClean="0"/>
              <a:t>1/28/2025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E0674E-F501-6F4D-9985-5B71A83B0813}" type="slidenum">
              <a:rPr lang="en-US" smtClean="0"/>
              <a:t>‹#›</a:t>
            </a:fld>
            <a:endParaRPr lang="en-US"/>
          </a:p>
        </p:txBody>
      </p:sp>
    </p:spTree>
    <p:extLst>
      <p:ext uri="{BB962C8B-B14F-4D97-AF65-F5344CB8AC3E}">
        <p14:creationId xmlns:p14="http://schemas.microsoft.com/office/powerpoint/2010/main" val="1985365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A58FF-E4F3-4F4B-CCE1-2620FA31AB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512684-1878-FA6B-1DE9-B1356FDD7A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94DAD1-D38F-9CC6-1D2F-46C574A11ED8}"/>
              </a:ext>
            </a:extLst>
          </p:cNvPr>
          <p:cNvSpPr>
            <a:spLocks noGrp="1"/>
          </p:cNvSpPr>
          <p:nvPr>
            <p:ph type="dt" sz="half" idx="10"/>
          </p:nvPr>
        </p:nvSpPr>
        <p:spPr/>
        <p:txBody>
          <a:bodyPr/>
          <a:lstStyle/>
          <a:p>
            <a:fld id="{C391952A-B675-2A41-BB42-189DA9322B68}" type="datetimeFigureOut">
              <a:rPr lang="en-US" smtClean="0"/>
              <a:t>1/28/2025</a:t>
            </a:fld>
            <a:endParaRPr lang="en-US"/>
          </a:p>
        </p:txBody>
      </p:sp>
      <p:sp>
        <p:nvSpPr>
          <p:cNvPr id="5" name="Footer Placeholder 4">
            <a:extLst>
              <a:ext uri="{FF2B5EF4-FFF2-40B4-BE49-F238E27FC236}">
                <a16:creationId xmlns:a16="http://schemas.microsoft.com/office/drawing/2014/main" id="{E6BC3EBA-3067-8FAC-3D90-0FCA95E154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EEAEDD-B68E-2C45-224E-EB60C7D92E14}"/>
              </a:ext>
            </a:extLst>
          </p:cNvPr>
          <p:cNvSpPr>
            <a:spLocks noGrp="1"/>
          </p:cNvSpPr>
          <p:nvPr>
            <p:ph type="sldNum" sz="quarter" idx="12"/>
          </p:nvPr>
        </p:nvSpPr>
        <p:spPr/>
        <p:txBody>
          <a:bodyPr/>
          <a:lstStyle/>
          <a:p>
            <a:fld id="{60A9B358-2012-7946-AA9E-B9D7563C1733}" type="slidenum">
              <a:rPr lang="en-US" smtClean="0"/>
              <a:t>‹#›</a:t>
            </a:fld>
            <a:endParaRPr lang="en-US"/>
          </a:p>
        </p:txBody>
      </p:sp>
    </p:spTree>
    <p:extLst>
      <p:ext uri="{BB962C8B-B14F-4D97-AF65-F5344CB8AC3E}">
        <p14:creationId xmlns:p14="http://schemas.microsoft.com/office/powerpoint/2010/main" val="3030947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9F63D-C275-ADB3-BBCD-180F309A02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F3C9575-D9DC-BE47-3770-28749C7202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C36FEB-CB50-002B-F626-DDC2A40B8981}"/>
              </a:ext>
            </a:extLst>
          </p:cNvPr>
          <p:cNvSpPr>
            <a:spLocks noGrp="1"/>
          </p:cNvSpPr>
          <p:nvPr>
            <p:ph type="dt" sz="half" idx="10"/>
          </p:nvPr>
        </p:nvSpPr>
        <p:spPr/>
        <p:txBody>
          <a:bodyPr/>
          <a:lstStyle/>
          <a:p>
            <a:fld id="{C391952A-B675-2A41-BB42-189DA9322B68}" type="datetimeFigureOut">
              <a:rPr lang="en-US" smtClean="0"/>
              <a:t>1/28/2025</a:t>
            </a:fld>
            <a:endParaRPr lang="en-US"/>
          </a:p>
        </p:txBody>
      </p:sp>
      <p:sp>
        <p:nvSpPr>
          <p:cNvPr id="5" name="Footer Placeholder 4">
            <a:extLst>
              <a:ext uri="{FF2B5EF4-FFF2-40B4-BE49-F238E27FC236}">
                <a16:creationId xmlns:a16="http://schemas.microsoft.com/office/drawing/2014/main" id="{A7920C25-9764-58E7-A0B5-757478BD5A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54A2A3-8B37-1A50-3034-702C5726D8D5}"/>
              </a:ext>
            </a:extLst>
          </p:cNvPr>
          <p:cNvSpPr>
            <a:spLocks noGrp="1"/>
          </p:cNvSpPr>
          <p:nvPr>
            <p:ph type="sldNum" sz="quarter" idx="12"/>
          </p:nvPr>
        </p:nvSpPr>
        <p:spPr/>
        <p:txBody>
          <a:bodyPr/>
          <a:lstStyle/>
          <a:p>
            <a:fld id="{60A9B358-2012-7946-AA9E-B9D7563C1733}" type="slidenum">
              <a:rPr lang="en-US" smtClean="0"/>
              <a:t>‹#›</a:t>
            </a:fld>
            <a:endParaRPr lang="en-US"/>
          </a:p>
        </p:txBody>
      </p:sp>
    </p:spTree>
    <p:extLst>
      <p:ext uri="{BB962C8B-B14F-4D97-AF65-F5344CB8AC3E}">
        <p14:creationId xmlns:p14="http://schemas.microsoft.com/office/powerpoint/2010/main" val="2412283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3F8F33-F859-38D4-17B4-564B6F89F8D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C0F3DAF-A42C-649C-0276-6D62D5FF003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A1C2CA-5D1C-9E18-AF3F-5E40BC0BB8E2}"/>
              </a:ext>
            </a:extLst>
          </p:cNvPr>
          <p:cNvSpPr>
            <a:spLocks noGrp="1"/>
          </p:cNvSpPr>
          <p:nvPr>
            <p:ph type="dt" sz="half" idx="10"/>
          </p:nvPr>
        </p:nvSpPr>
        <p:spPr/>
        <p:txBody>
          <a:bodyPr/>
          <a:lstStyle/>
          <a:p>
            <a:fld id="{C391952A-B675-2A41-BB42-189DA9322B68}" type="datetimeFigureOut">
              <a:rPr lang="en-US" smtClean="0"/>
              <a:t>1/28/2025</a:t>
            </a:fld>
            <a:endParaRPr lang="en-US"/>
          </a:p>
        </p:txBody>
      </p:sp>
      <p:sp>
        <p:nvSpPr>
          <p:cNvPr id="5" name="Footer Placeholder 4">
            <a:extLst>
              <a:ext uri="{FF2B5EF4-FFF2-40B4-BE49-F238E27FC236}">
                <a16:creationId xmlns:a16="http://schemas.microsoft.com/office/drawing/2014/main" id="{FAF96102-D00A-8451-8FF2-C29F86D2A5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17803F-AB97-DA70-B5A0-1293FFF942EF}"/>
              </a:ext>
            </a:extLst>
          </p:cNvPr>
          <p:cNvSpPr>
            <a:spLocks noGrp="1"/>
          </p:cNvSpPr>
          <p:nvPr>
            <p:ph type="sldNum" sz="quarter" idx="12"/>
          </p:nvPr>
        </p:nvSpPr>
        <p:spPr/>
        <p:txBody>
          <a:bodyPr/>
          <a:lstStyle/>
          <a:p>
            <a:fld id="{60A9B358-2012-7946-AA9E-B9D7563C1733}" type="slidenum">
              <a:rPr lang="en-US" smtClean="0"/>
              <a:t>‹#›</a:t>
            </a:fld>
            <a:endParaRPr lang="en-US"/>
          </a:p>
        </p:txBody>
      </p:sp>
    </p:spTree>
    <p:extLst>
      <p:ext uri="{BB962C8B-B14F-4D97-AF65-F5344CB8AC3E}">
        <p14:creationId xmlns:p14="http://schemas.microsoft.com/office/powerpoint/2010/main" val="4112799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27AC8-CAE0-7037-F4BB-FD61E171BD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9F52D7-793A-3ED9-CA9A-1E25376826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9F97B-94AA-DE55-0A7F-CFB4E60FDBCB}"/>
              </a:ext>
            </a:extLst>
          </p:cNvPr>
          <p:cNvSpPr>
            <a:spLocks noGrp="1"/>
          </p:cNvSpPr>
          <p:nvPr>
            <p:ph type="dt" sz="half" idx="10"/>
          </p:nvPr>
        </p:nvSpPr>
        <p:spPr/>
        <p:txBody>
          <a:bodyPr/>
          <a:lstStyle/>
          <a:p>
            <a:fld id="{C391952A-B675-2A41-BB42-189DA9322B68}" type="datetimeFigureOut">
              <a:rPr lang="en-US" smtClean="0"/>
              <a:t>1/28/2025</a:t>
            </a:fld>
            <a:endParaRPr lang="en-US"/>
          </a:p>
        </p:txBody>
      </p:sp>
      <p:sp>
        <p:nvSpPr>
          <p:cNvPr id="5" name="Footer Placeholder 4">
            <a:extLst>
              <a:ext uri="{FF2B5EF4-FFF2-40B4-BE49-F238E27FC236}">
                <a16:creationId xmlns:a16="http://schemas.microsoft.com/office/drawing/2014/main" id="{2D9878A6-27AC-BCF0-A856-76674C8781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722171-6C5B-386B-4A7D-379C5FF231D7}"/>
              </a:ext>
            </a:extLst>
          </p:cNvPr>
          <p:cNvSpPr>
            <a:spLocks noGrp="1"/>
          </p:cNvSpPr>
          <p:nvPr>
            <p:ph type="sldNum" sz="quarter" idx="12"/>
          </p:nvPr>
        </p:nvSpPr>
        <p:spPr/>
        <p:txBody>
          <a:bodyPr/>
          <a:lstStyle/>
          <a:p>
            <a:fld id="{60A9B358-2012-7946-AA9E-B9D7563C1733}" type="slidenum">
              <a:rPr lang="en-US" smtClean="0"/>
              <a:t>‹#›</a:t>
            </a:fld>
            <a:endParaRPr lang="en-US"/>
          </a:p>
        </p:txBody>
      </p:sp>
    </p:spTree>
    <p:extLst>
      <p:ext uri="{BB962C8B-B14F-4D97-AF65-F5344CB8AC3E}">
        <p14:creationId xmlns:p14="http://schemas.microsoft.com/office/powerpoint/2010/main" val="2412645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DC55B-50D6-852F-024A-C724C0C70A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3F8CF0D-A8ED-8582-37DB-12DD89048E8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C05844-BD70-2FB2-1728-F8990C0C7F16}"/>
              </a:ext>
            </a:extLst>
          </p:cNvPr>
          <p:cNvSpPr>
            <a:spLocks noGrp="1"/>
          </p:cNvSpPr>
          <p:nvPr>
            <p:ph type="dt" sz="half" idx="10"/>
          </p:nvPr>
        </p:nvSpPr>
        <p:spPr/>
        <p:txBody>
          <a:bodyPr/>
          <a:lstStyle/>
          <a:p>
            <a:fld id="{C391952A-B675-2A41-BB42-189DA9322B68}" type="datetimeFigureOut">
              <a:rPr lang="en-US" smtClean="0"/>
              <a:t>1/28/2025</a:t>
            </a:fld>
            <a:endParaRPr lang="en-US"/>
          </a:p>
        </p:txBody>
      </p:sp>
      <p:sp>
        <p:nvSpPr>
          <p:cNvPr id="5" name="Footer Placeholder 4">
            <a:extLst>
              <a:ext uri="{FF2B5EF4-FFF2-40B4-BE49-F238E27FC236}">
                <a16:creationId xmlns:a16="http://schemas.microsoft.com/office/drawing/2014/main" id="{BAE1D716-EAAF-D83F-A25F-4787D2039E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77F5AE-130D-1C0D-BD09-19E6E555EFED}"/>
              </a:ext>
            </a:extLst>
          </p:cNvPr>
          <p:cNvSpPr>
            <a:spLocks noGrp="1"/>
          </p:cNvSpPr>
          <p:nvPr>
            <p:ph type="sldNum" sz="quarter" idx="12"/>
          </p:nvPr>
        </p:nvSpPr>
        <p:spPr/>
        <p:txBody>
          <a:bodyPr/>
          <a:lstStyle/>
          <a:p>
            <a:fld id="{60A9B358-2012-7946-AA9E-B9D7563C1733}" type="slidenum">
              <a:rPr lang="en-US" smtClean="0"/>
              <a:t>‹#›</a:t>
            </a:fld>
            <a:endParaRPr lang="en-US"/>
          </a:p>
        </p:txBody>
      </p:sp>
    </p:spTree>
    <p:extLst>
      <p:ext uri="{BB962C8B-B14F-4D97-AF65-F5344CB8AC3E}">
        <p14:creationId xmlns:p14="http://schemas.microsoft.com/office/powerpoint/2010/main" val="31996974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81042-7C3E-4FD7-9E98-58139C13E0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EADED4-AB11-52D5-C7F2-726BA25844D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000342-4EDD-5580-51AB-210090CC4E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D79EBF-CAB2-3504-BB07-C7661B55A371}"/>
              </a:ext>
            </a:extLst>
          </p:cNvPr>
          <p:cNvSpPr>
            <a:spLocks noGrp="1"/>
          </p:cNvSpPr>
          <p:nvPr>
            <p:ph type="dt" sz="half" idx="10"/>
          </p:nvPr>
        </p:nvSpPr>
        <p:spPr/>
        <p:txBody>
          <a:bodyPr/>
          <a:lstStyle/>
          <a:p>
            <a:fld id="{C391952A-B675-2A41-BB42-189DA9322B68}" type="datetimeFigureOut">
              <a:rPr lang="en-US" smtClean="0"/>
              <a:t>1/28/2025</a:t>
            </a:fld>
            <a:endParaRPr lang="en-US"/>
          </a:p>
        </p:txBody>
      </p:sp>
      <p:sp>
        <p:nvSpPr>
          <p:cNvPr id="6" name="Footer Placeholder 5">
            <a:extLst>
              <a:ext uri="{FF2B5EF4-FFF2-40B4-BE49-F238E27FC236}">
                <a16:creationId xmlns:a16="http://schemas.microsoft.com/office/drawing/2014/main" id="{FE03EF48-BE5A-8F2D-A291-B9C3DC36D2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2DFB6A-0A1F-D572-E009-39DA97D6EB12}"/>
              </a:ext>
            </a:extLst>
          </p:cNvPr>
          <p:cNvSpPr>
            <a:spLocks noGrp="1"/>
          </p:cNvSpPr>
          <p:nvPr>
            <p:ph type="sldNum" sz="quarter" idx="12"/>
          </p:nvPr>
        </p:nvSpPr>
        <p:spPr/>
        <p:txBody>
          <a:bodyPr/>
          <a:lstStyle/>
          <a:p>
            <a:fld id="{60A9B358-2012-7946-AA9E-B9D7563C1733}" type="slidenum">
              <a:rPr lang="en-US" smtClean="0"/>
              <a:t>‹#›</a:t>
            </a:fld>
            <a:endParaRPr lang="en-US"/>
          </a:p>
        </p:txBody>
      </p:sp>
    </p:spTree>
    <p:extLst>
      <p:ext uri="{BB962C8B-B14F-4D97-AF65-F5344CB8AC3E}">
        <p14:creationId xmlns:p14="http://schemas.microsoft.com/office/powerpoint/2010/main" val="4201816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D1D05-839D-9D9C-1ECD-30D67D5BFC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20FDA4E-9FAF-4B2C-CCEB-18735627C9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B7EF8D7-2E24-F8D8-5028-14DBC3BB5A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E166D16-52DF-E961-7944-EECB32C08A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D9A3A7-3137-6EA1-B8E6-BC23876D43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F8978E-BD7B-26B3-460E-9D9CB8231F77}"/>
              </a:ext>
            </a:extLst>
          </p:cNvPr>
          <p:cNvSpPr>
            <a:spLocks noGrp="1"/>
          </p:cNvSpPr>
          <p:nvPr>
            <p:ph type="dt" sz="half" idx="10"/>
          </p:nvPr>
        </p:nvSpPr>
        <p:spPr/>
        <p:txBody>
          <a:bodyPr/>
          <a:lstStyle/>
          <a:p>
            <a:fld id="{C391952A-B675-2A41-BB42-189DA9322B68}" type="datetimeFigureOut">
              <a:rPr lang="en-US" smtClean="0"/>
              <a:t>1/28/2025</a:t>
            </a:fld>
            <a:endParaRPr lang="en-US"/>
          </a:p>
        </p:txBody>
      </p:sp>
      <p:sp>
        <p:nvSpPr>
          <p:cNvPr id="8" name="Footer Placeholder 7">
            <a:extLst>
              <a:ext uri="{FF2B5EF4-FFF2-40B4-BE49-F238E27FC236}">
                <a16:creationId xmlns:a16="http://schemas.microsoft.com/office/drawing/2014/main" id="{913CE366-9BA1-3FB2-9DA8-70A62F255F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615A962-63E1-21F5-6751-D850C6F90A66}"/>
              </a:ext>
            </a:extLst>
          </p:cNvPr>
          <p:cNvSpPr>
            <a:spLocks noGrp="1"/>
          </p:cNvSpPr>
          <p:nvPr>
            <p:ph type="sldNum" sz="quarter" idx="12"/>
          </p:nvPr>
        </p:nvSpPr>
        <p:spPr/>
        <p:txBody>
          <a:bodyPr/>
          <a:lstStyle/>
          <a:p>
            <a:fld id="{60A9B358-2012-7946-AA9E-B9D7563C1733}" type="slidenum">
              <a:rPr lang="en-US" smtClean="0"/>
              <a:t>‹#›</a:t>
            </a:fld>
            <a:endParaRPr lang="en-US"/>
          </a:p>
        </p:txBody>
      </p:sp>
    </p:spTree>
    <p:extLst>
      <p:ext uri="{BB962C8B-B14F-4D97-AF65-F5344CB8AC3E}">
        <p14:creationId xmlns:p14="http://schemas.microsoft.com/office/powerpoint/2010/main" val="3560280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5822B-9EA0-8C17-7BB2-3B2385665C7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87F7ED0-C84D-7BE6-B055-65FBF3A85009}"/>
              </a:ext>
            </a:extLst>
          </p:cNvPr>
          <p:cNvSpPr>
            <a:spLocks noGrp="1"/>
          </p:cNvSpPr>
          <p:nvPr>
            <p:ph type="dt" sz="half" idx="10"/>
          </p:nvPr>
        </p:nvSpPr>
        <p:spPr/>
        <p:txBody>
          <a:bodyPr/>
          <a:lstStyle/>
          <a:p>
            <a:fld id="{C391952A-B675-2A41-BB42-189DA9322B68}" type="datetimeFigureOut">
              <a:rPr lang="en-US" smtClean="0"/>
              <a:t>1/28/2025</a:t>
            </a:fld>
            <a:endParaRPr lang="en-US"/>
          </a:p>
        </p:txBody>
      </p:sp>
      <p:sp>
        <p:nvSpPr>
          <p:cNvPr id="4" name="Footer Placeholder 3">
            <a:extLst>
              <a:ext uri="{FF2B5EF4-FFF2-40B4-BE49-F238E27FC236}">
                <a16:creationId xmlns:a16="http://schemas.microsoft.com/office/drawing/2014/main" id="{70E821BF-F9A3-9A5C-2F3B-32026368C30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7A50515-22AE-4837-DDA1-233303E663E7}"/>
              </a:ext>
            </a:extLst>
          </p:cNvPr>
          <p:cNvSpPr>
            <a:spLocks noGrp="1"/>
          </p:cNvSpPr>
          <p:nvPr>
            <p:ph type="sldNum" sz="quarter" idx="12"/>
          </p:nvPr>
        </p:nvSpPr>
        <p:spPr/>
        <p:txBody>
          <a:bodyPr/>
          <a:lstStyle/>
          <a:p>
            <a:fld id="{60A9B358-2012-7946-AA9E-B9D7563C1733}" type="slidenum">
              <a:rPr lang="en-US" smtClean="0"/>
              <a:t>‹#›</a:t>
            </a:fld>
            <a:endParaRPr lang="en-US"/>
          </a:p>
        </p:txBody>
      </p:sp>
    </p:spTree>
    <p:extLst>
      <p:ext uri="{BB962C8B-B14F-4D97-AF65-F5344CB8AC3E}">
        <p14:creationId xmlns:p14="http://schemas.microsoft.com/office/powerpoint/2010/main" val="2875904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067DB5-5DDB-42D1-239A-206B31450C2A}"/>
              </a:ext>
            </a:extLst>
          </p:cNvPr>
          <p:cNvSpPr>
            <a:spLocks noGrp="1"/>
          </p:cNvSpPr>
          <p:nvPr>
            <p:ph type="dt" sz="half" idx="10"/>
          </p:nvPr>
        </p:nvSpPr>
        <p:spPr/>
        <p:txBody>
          <a:bodyPr/>
          <a:lstStyle/>
          <a:p>
            <a:fld id="{C391952A-B675-2A41-BB42-189DA9322B68}" type="datetimeFigureOut">
              <a:rPr lang="en-US" smtClean="0"/>
              <a:t>1/28/2025</a:t>
            </a:fld>
            <a:endParaRPr lang="en-US"/>
          </a:p>
        </p:txBody>
      </p:sp>
      <p:sp>
        <p:nvSpPr>
          <p:cNvPr id="3" name="Footer Placeholder 2">
            <a:extLst>
              <a:ext uri="{FF2B5EF4-FFF2-40B4-BE49-F238E27FC236}">
                <a16:creationId xmlns:a16="http://schemas.microsoft.com/office/drawing/2014/main" id="{3D90CC82-E795-0746-9DB2-09F6464742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2B8B4D-4179-D48B-5892-3BAE71503640}"/>
              </a:ext>
            </a:extLst>
          </p:cNvPr>
          <p:cNvSpPr>
            <a:spLocks noGrp="1"/>
          </p:cNvSpPr>
          <p:nvPr>
            <p:ph type="sldNum" sz="quarter" idx="12"/>
          </p:nvPr>
        </p:nvSpPr>
        <p:spPr/>
        <p:txBody>
          <a:bodyPr/>
          <a:lstStyle/>
          <a:p>
            <a:fld id="{60A9B358-2012-7946-AA9E-B9D7563C1733}" type="slidenum">
              <a:rPr lang="en-US" smtClean="0"/>
              <a:t>‹#›</a:t>
            </a:fld>
            <a:endParaRPr lang="en-US"/>
          </a:p>
        </p:txBody>
      </p:sp>
    </p:spTree>
    <p:extLst>
      <p:ext uri="{BB962C8B-B14F-4D97-AF65-F5344CB8AC3E}">
        <p14:creationId xmlns:p14="http://schemas.microsoft.com/office/powerpoint/2010/main" val="2782760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502F9-2932-154A-9927-FA88E7253C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CD8C48-D3FE-D413-6417-2F37B1D423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1B135C8-7207-F081-4549-4FE40D3015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B6F6B7-038F-30CF-406B-B7FCD8D68979}"/>
              </a:ext>
            </a:extLst>
          </p:cNvPr>
          <p:cNvSpPr>
            <a:spLocks noGrp="1"/>
          </p:cNvSpPr>
          <p:nvPr>
            <p:ph type="dt" sz="half" idx="10"/>
          </p:nvPr>
        </p:nvSpPr>
        <p:spPr/>
        <p:txBody>
          <a:bodyPr/>
          <a:lstStyle/>
          <a:p>
            <a:fld id="{C391952A-B675-2A41-BB42-189DA9322B68}" type="datetimeFigureOut">
              <a:rPr lang="en-US" smtClean="0"/>
              <a:t>1/28/2025</a:t>
            </a:fld>
            <a:endParaRPr lang="en-US"/>
          </a:p>
        </p:txBody>
      </p:sp>
      <p:sp>
        <p:nvSpPr>
          <p:cNvPr id="6" name="Footer Placeholder 5">
            <a:extLst>
              <a:ext uri="{FF2B5EF4-FFF2-40B4-BE49-F238E27FC236}">
                <a16:creationId xmlns:a16="http://schemas.microsoft.com/office/drawing/2014/main" id="{EE538CDA-62D9-1B11-48E2-622ED7C376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ECD227-60A9-0739-E8EC-6CB32DF97C78}"/>
              </a:ext>
            </a:extLst>
          </p:cNvPr>
          <p:cNvSpPr>
            <a:spLocks noGrp="1"/>
          </p:cNvSpPr>
          <p:nvPr>
            <p:ph type="sldNum" sz="quarter" idx="12"/>
          </p:nvPr>
        </p:nvSpPr>
        <p:spPr/>
        <p:txBody>
          <a:bodyPr/>
          <a:lstStyle/>
          <a:p>
            <a:fld id="{60A9B358-2012-7946-AA9E-B9D7563C1733}" type="slidenum">
              <a:rPr lang="en-US" smtClean="0"/>
              <a:t>‹#›</a:t>
            </a:fld>
            <a:endParaRPr lang="en-US"/>
          </a:p>
        </p:txBody>
      </p:sp>
    </p:spTree>
    <p:extLst>
      <p:ext uri="{BB962C8B-B14F-4D97-AF65-F5344CB8AC3E}">
        <p14:creationId xmlns:p14="http://schemas.microsoft.com/office/powerpoint/2010/main" val="3537533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E7522-AB1B-7501-F815-A17E159113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49CCEB5-94D8-4829-4CA8-32E95E4A6F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3545103-26A6-238F-C0D7-EA0C76A9E3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441D69-362F-C09B-9565-F7201F371FD1}"/>
              </a:ext>
            </a:extLst>
          </p:cNvPr>
          <p:cNvSpPr>
            <a:spLocks noGrp="1"/>
          </p:cNvSpPr>
          <p:nvPr>
            <p:ph type="dt" sz="half" idx="10"/>
          </p:nvPr>
        </p:nvSpPr>
        <p:spPr/>
        <p:txBody>
          <a:bodyPr/>
          <a:lstStyle/>
          <a:p>
            <a:fld id="{C391952A-B675-2A41-BB42-189DA9322B68}" type="datetimeFigureOut">
              <a:rPr lang="en-US" smtClean="0"/>
              <a:t>1/28/2025</a:t>
            </a:fld>
            <a:endParaRPr lang="en-US"/>
          </a:p>
        </p:txBody>
      </p:sp>
      <p:sp>
        <p:nvSpPr>
          <p:cNvPr id="6" name="Footer Placeholder 5">
            <a:extLst>
              <a:ext uri="{FF2B5EF4-FFF2-40B4-BE49-F238E27FC236}">
                <a16:creationId xmlns:a16="http://schemas.microsoft.com/office/drawing/2014/main" id="{0270D9C4-E9E3-0190-BBFD-381E9BF7D8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55E29D-DBD7-2B5B-5CF2-25A2D817D820}"/>
              </a:ext>
            </a:extLst>
          </p:cNvPr>
          <p:cNvSpPr>
            <a:spLocks noGrp="1"/>
          </p:cNvSpPr>
          <p:nvPr>
            <p:ph type="sldNum" sz="quarter" idx="12"/>
          </p:nvPr>
        </p:nvSpPr>
        <p:spPr/>
        <p:txBody>
          <a:bodyPr/>
          <a:lstStyle/>
          <a:p>
            <a:fld id="{60A9B358-2012-7946-AA9E-B9D7563C1733}" type="slidenum">
              <a:rPr lang="en-US" smtClean="0"/>
              <a:t>‹#›</a:t>
            </a:fld>
            <a:endParaRPr lang="en-US"/>
          </a:p>
        </p:txBody>
      </p:sp>
    </p:spTree>
    <p:extLst>
      <p:ext uri="{BB962C8B-B14F-4D97-AF65-F5344CB8AC3E}">
        <p14:creationId xmlns:p14="http://schemas.microsoft.com/office/powerpoint/2010/main" val="2780066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DA0607-EE53-7EF2-91A3-937B60F617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5C89792-2160-1EA1-1CC7-29DF31AF8A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BFCC45-D359-D4F6-B8C1-8FC626C8C4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391952A-B675-2A41-BB42-189DA9322B68}" type="datetimeFigureOut">
              <a:rPr lang="en-US" smtClean="0"/>
              <a:t>1/28/2025</a:t>
            </a:fld>
            <a:endParaRPr lang="en-US"/>
          </a:p>
        </p:txBody>
      </p:sp>
      <p:sp>
        <p:nvSpPr>
          <p:cNvPr id="5" name="Footer Placeholder 4">
            <a:extLst>
              <a:ext uri="{FF2B5EF4-FFF2-40B4-BE49-F238E27FC236}">
                <a16:creationId xmlns:a16="http://schemas.microsoft.com/office/drawing/2014/main" id="{9C1C8343-0AB9-3E64-3EAA-0DA51558CF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D1C6F31-9A3B-3D7A-6623-3B4BAF6BA9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0A9B358-2012-7946-AA9E-B9D7563C1733}" type="slidenum">
              <a:rPr lang="en-US" smtClean="0"/>
              <a:t>‹#›</a:t>
            </a:fld>
            <a:endParaRPr lang="en-US"/>
          </a:p>
        </p:txBody>
      </p:sp>
    </p:spTree>
    <p:extLst>
      <p:ext uri="{BB962C8B-B14F-4D97-AF65-F5344CB8AC3E}">
        <p14:creationId xmlns:p14="http://schemas.microsoft.com/office/powerpoint/2010/main" val="31523107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emf"/><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emf"/></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9C0C6CC-519B-8477-2BE0-CEFEDEA4B702}"/>
              </a:ext>
            </a:extLst>
          </p:cNvPr>
          <p:cNvPicPr>
            <a:picLocks noGrp="1" noRot="1" noMove="1" noResize="1" noEditPoints="1" noAdjustHandles="1" noChangeArrowheads="1" noChangeShapeType="1" noCrop="1"/>
          </p:cNvPicPr>
          <p:nvPr/>
        </p:nvPicPr>
        <p:blipFill>
          <a:blip r:embed="rId2"/>
          <a:srcRect l="14815" r="14815"/>
          <a:stretch/>
        </p:blipFill>
        <p:spPr>
          <a:xfrm>
            <a:off x="4425463" y="7054"/>
            <a:ext cx="7766538" cy="6208068"/>
          </a:xfrm>
          <a:prstGeom prst="rect">
            <a:avLst/>
          </a:prstGeom>
        </p:spPr>
      </p:pic>
      <p:pic>
        <p:nvPicPr>
          <p:cNvPr id="7" name="Picture 6" descr="A black and white background&#10;&#10;Description automatically generated">
            <a:extLst>
              <a:ext uri="{FF2B5EF4-FFF2-40B4-BE49-F238E27FC236}">
                <a16:creationId xmlns:a16="http://schemas.microsoft.com/office/drawing/2014/main" id="{46FC6A07-D85B-A5E3-89A9-DB84E1ED5800}"/>
              </a:ext>
            </a:extLst>
          </p:cNvPr>
          <p:cNvPicPr>
            <a:picLocks noGrp="1" noRot="1" noChangeAspect="1" noMove="1" noResize="1" noEditPoints="1" noAdjustHandles="1" noChangeArrowheads="1" noChangeShapeType="1" noCrop="1"/>
          </p:cNvPicPr>
          <p:nvPr/>
        </p:nvPicPr>
        <p:blipFill>
          <a:blip r:embed="rId3"/>
          <a:stretch>
            <a:fillRect/>
          </a:stretch>
        </p:blipFill>
        <p:spPr>
          <a:xfrm rot="10800000">
            <a:off x="-3" y="0"/>
            <a:ext cx="8771061" cy="6217134"/>
          </a:xfrm>
          <a:prstGeom prst="rect">
            <a:avLst/>
          </a:prstGeom>
        </p:spPr>
      </p:pic>
      <p:sp>
        <p:nvSpPr>
          <p:cNvPr id="16" name="Subtitle 17">
            <a:extLst>
              <a:ext uri="{FF2B5EF4-FFF2-40B4-BE49-F238E27FC236}">
                <a16:creationId xmlns:a16="http://schemas.microsoft.com/office/drawing/2014/main" id="{2975A0FC-4FF8-6E0A-9C47-92705FAE1F7A}"/>
              </a:ext>
            </a:extLst>
          </p:cNvPr>
          <p:cNvSpPr txBox="1">
            <a:spLocks/>
          </p:cNvSpPr>
          <p:nvPr/>
        </p:nvSpPr>
        <p:spPr>
          <a:xfrm>
            <a:off x="371869" y="3429000"/>
            <a:ext cx="4370460" cy="385989"/>
          </a:xfrm>
          <a:prstGeom prst="rect">
            <a:avLst/>
          </a:prstGeom>
        </p:spPr>
        <p:txBody>
          <a:bodyPr vert="horz" lIns="0" tIns="0" rIns="0" bIns="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1800" b="1" dirty="0">
                <a:solidFill>
                  <a:srgbClr val="026BB7"/>
                </a:solidFill>
                <a:latin typeface="Futura Std Medium" panose="020B0502020204020303" pitchFamily="34" charset="0"/>
              </a:rPr>
              <a:t>The Northern Virginia Association of Realtors®</a:t>
            </a:r>
          </a:p>
        </p:txBody>
      </p:sp>
      <p:cxnSp>
        <p:nvCxnSpPr>
          <p:cNvPr id="21" name="Straight Connector 20">
            <a:extLst>
              <a:ext uri="{FF2B5EF4-FFF2-40B4-BE49-F238E27FC236}">
                <a16:creationId xmlns:a16="http://schemas.microsoft.com/office/drawing/2014/main" id="{22389CA8-3616-DE4C-B1DF-4D461F2B3C3A}"/>
              </a:ext>
            </a:extLst>
          </p:cNvPr>
          <p:cNvCxnSpPr>
            <a:cxnSpLocks/>
          </p:cNvCxnSpPr>
          <p:nvPr/>
        </p:nvCxnSpPr>
        <p:spPr>
          <a:xfrm>
            <a:off x="371869" y="3261694"/>
            <a:ext cx="2624447" cy="0"/>
          </a:xfrm>
          <a:prstGeom prst="line">
            <a:avLst/>
          </a:prstGeom>
          <a:ln>
            <a:solidFill>
              <a:srgbClr val="BEC432"/>
            </a:solidFill>
          </a:ln>
        </p:spPr>
        <p:style>
          <a:lnRef idx="2">
            <a:schemeClr val="dk1"/>
          </a:lnRef>
          <a:fillRef idx="0">
            <a:schemeClr val="dk1"/>
          </a:fillRef>
          <a:effectRef idx="1">
            <a:schemeClr val="dk1"/>
          </a:effectRef>
          <a:fontRef idx="minor">
            <a:schemeClr val="tx1"/>
          </a:fontRef>
        </p:style>
      </p:cxnSp>
      <p:pic>
        <p:nvPicPr>
          <p:cNvPr id="4" name="Picture 3">
            <a:extLst>
              <a:ext uri="{FF2B5EF4-FFF2-40B4-BE49-F238E27FC236}">
                <a16:creationId xmlns:a16="http://schemas.microsoft.com/office/drawing/2014/main" id="{0D0C6F3C-EA17-C448-C0B0-FE9F09639AE8}"/>
              </a:ext>
            </a:extLst>
          </p:cNvPr>
          <p:cNvPicPr>
            <a:picLocks noGrp="1" noRot="1" noChangeAspect="1" noMove="1" noResize="1" noEditPoints="1" noAdjustHandles="1" noChangeArrowheads="1" noChangeShapeType="1" noCrop="1"/>
          </p:cNvPicPr>
          <p:nvPr/>
        </p:nvPicPr>
        <p:blipFill>
          <a:blip r:embed="rId4"/>
          <a:stretch>
            <a:fillRect/>
          </a:stretch>
        </p:blipFill>
        <p:spPr>
          <a:xfrm>
            <a:off x="0" y="6210363"/>
            <a:ext cx="12192000" cy="647699"/>
          </a:xfrm>
          <a:prstGeom prst="rect">
            <a:avLst/>
          </a:prstGeom>
        </p:spPr>
      </p:pic>
      <p:sp>
        <p:nvSpPr>
          <p:cNvPr id="2" name="Subtitle 17">
            <a:extLst>
              <a:ext uri="{FF2B5EF4-FFF2-40B4-BE49-F238E27FC236}">
                <a16:creationId xmlns:a16="http://schemas.microsoft.com/office/drawing/2014/main" id="{2E0DF370-5623-B8BF-8488-194C4DC05D5D}"/>
              </a:ext>
            </a:extLst>
          </p:cNvPr>
          <p:cNvSpPr txBox="1">
            <a:spLocks/>
          </p:cNvSpPr>
          <p:nvPr/>
        </p:nvSpPr>
        <p:spPr>
          <a:xfrm>
            <a:off x="371869" y="3733436"/>
            <a:ext cx="4178552" cy="280634"/>
          </a:xfrm>
          <a:prstGeom prst="rect">
            <a:avLst/>
          </a:prstGeom>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1600">
                <a:solidFill>
                  <a:srgbClr val="026BB7"/>
                </a:solidFill>
                <a:latin typeface="Futura Std Light" panose="020B0402020204020303" pitchFamily="34" charset="0"/>
              </a:rPr>
              <a:t>January 2025</a:t>
            </a:r>
          </a:p>
        </p:txBody>
      </p:sp>
      <p:sp>
        <p:nvSpPr>
          <p:cNvPr id="5" name="Title 1">
            <a:extLst>
              <a:ext uri="{FF2B5EF4-FFF2-40B4-BE49-F238E27FC236}">
                <a16:creationId xmlns:a16="http://schemas.microsoft.com/office/drawing/2014/main" id="{9B7EC18E-F33A-B53D-A9F9-9C733B7365AC}"/>
              </a:ext>
            </a:extLst>
          </p:cNvPr>
          <p:cNvSpPr txBox="1">
            <a:spLocks/>
          </p:cNvSpPr>
          <p:nvPr/>
        </p:nvSpPr>
        <p:spPr>
          <a:xfrm>
            <a:off x="295835" y="1565132"/>
            <a:ext cx="5871883" cy="1638198"/>
          </a:xfrm>
          <a:prstGeom prst="rect">
            <a:avLst/>
          </a:prstGeom>
        </p:spPr>
        <p:txBody>
          <a:bodyPr vert="horz" lIns="0" tIns="0" rIns="0" bIns="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4000" b="1" dirty="0">
                <a:solidFill>
                  <a:srgbClr val="026BB7"/>
                </a:solidFill>
                <a:latin typeface="Century Gothic" panose="020B0502020202020204" pitchFamily="34" charset="0"/>
                <a:cs typeface="Damascus" pitchFamily="2" charset="-78"/>
              </a:rPr>
              <a:t>Benefits of Becoming an NVAR Strategic Partner</a:t>
            </a:r>
          </a:p>
        </p:txBody>
      </p:sp>
    </p:spTree>
    <p:extLst>
      <p:ext uri="{BB962C8B-B14F-4D97-AF65-F5344CB8AC3E}">
        <p14:creationId xmlns:p14="http://schemas.microsoft.com/office/powerpoint/2010/main" val="2550860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lack and white background&#10;&#10;Description automatically generated with medium confidence">
            <a:extLst>
              <a:ext uri="{FF2B5EF4-FFF2-40B4-BE49-F238E27FC236}">
                <a16:creationId xmlns:a16="http://schemas.microsoft.com/office/drawing/2014/main" id="{F3D447B8-B520-41EF-0A91-9B0206B0D6BF}"/>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949450" cy="6858000"/>
          </a:xfrm>
          <a:prstGeom prst="rect">
            <a:avLst/>
          </a:prstGeom>
        </p:spPr>
      </p:pic>
      <p:sp>
        <p:nvSpPr>
          <p:cNvPr id="2" name="Title 1">
            <a:extLst>
              <a:ext uri="{FF2B5EF4-FFF2-40B4-BE49-F238E27FC236}">
                <a16:creationId xmlns:a16="http://schemas.microsoft.com/office/drawing/2014/main" id="{13FF6A8F-D210-F9CD-95C9-00BC591B9A10}"/>
              </a:ext>
            </a:extLst>
          </p:cNvPr>
          <p:cNvSpPr>
            <a:spLocks noGrp="1" noRot="1" noMove="1" noResize="1" noEditPoints="1" noAdjustHandles="1" noChangeArrowheads="1" noChangeShapeType="1"/>
          </p:cNvSpPr>
          <p:nvPr>
            <p:ph type="title"/>
          </p:nvPr>
        </p:nvSpPr>
        <p:spPr>
          <a:xfrm>
            <a:off x="2206346" y="559089"/>
            <a:ext cx="8890862" cy="1315894"/>
          </a:xfrm>
        </p:spPr>
        <p:txBody>
          <a:bodyPr>
            <a:normAutofit/>
          </a:bodyPr>
          <a:lstStyle/>
          <a:p>
            <a:pPr>
              <a:lnSpc>
                <a:spcPct val="100000"/>
              </a:lnSpc>
            </a:pPr>
            <a:r>
              <a:rPr lang="en-US" sz="3600" b="1" dirty="0">
                <a:solidFill>
                  <a:srgbClr val="026BB7"/>
                </a:solidFill>
                <a:latin typeface="Century Gothic" panose="020B0502020202020204" pitchFamily="34" charset="0"/>
                <a:cs typeface="Futura Medium" panose="020B0602020204020303" pitchFamily="34" charset="-79"/>
              </a:rPr>
              <a:t>Strategic Partner Benefits</a:t>
            </a:r>
            <a:endParaRPr lang="en-US" sz="3600" b="1" dirty="0">
              <a:latin typeface="Century Gothic" panose="020B0502020202020204" pitchFamily="34" charset="0"/>
            </a:endParaRPr>
          </a:p>
        </p:txBody>
      </p:sp>
      <p:sp>
        <p:nvSpPr>
          <p:cNvPr id="5" name="Title 1">
            <a:extLst>
              <a:ext uri="{FF2B5EF4-FFF2-40B4-BE49-F238E27FC236}">
                <a16:creationId xmlns:a16="http://schemas.microsoft.com/office/drawing/2014/main" id="{BCEC472F-E89D-5209-9670-30E1F9FF25B6}"/>
              </a:ext>
            </a:extLst>
          </p:cNvPr>
          <p:cNvSpPr txBox="1">
            <a:spLocks/>
          </p:cNvSpPr>
          <p:nvPr/>
        </p:nvSpPr>
        <p:spPr>
          <a:xfrm>
            <a:off x="1274871" y="4824610"/>
            <a:ext cx="2739781" cy="3658017"/>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BEC432"/>
                </a:solidFill>
                <a:latin typeface="Century Gothic" panose="020B0502020202020204" pitchFamily="34" charset="0"/>
                <a:ea typeface="Open Sans Semibold" panose="020B0606030504020204" pitchFamily="34" charset="0"/>
                <a:cs typeface="Open Sans Semibold" panose="020B0606030504020204" pitchFamily="34" charset="0"/>
              </a:rPr>
              <a:t>Marketing on NVAR Digital Signage</a:t>
            </a:r>
          </a:p>
        </p:txBody>
      </p:sp>
      <p:sp>
        <p:nvSpPr>
          <p:cNvPr id="7" name="Title 1">
            <a:extLst>
              <a:ext uri="{FF2B5EF4-FFF2-40B4-BE49-F238E27FC236}">
                <a16:creationId xmlns:a16="http://schemas.microsoft.com/office/drawing/2014/main" id="{3B7334EA-BB53-DF93-20A4-2842DA4E694A}"/>
              </a:ext>
            </a:extLst>
          </p:cNvPr>
          <p:cNvSpPr txBox="1">
            <a:spLocks/>
          </p:cNvSpPr>
          <p:nvPr/>
        </p:nvSpPr>
        <p:spPr>
          <a:xfrm>
            <a:off x="8819011" y="4824610"/>
            <a:ext cx="2497005" cy="3658017"/>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BEC432"/>
                </a:solidFill>
                <a:latin typeface="Century Gothic" panose="020B0502020202020204" pitchFamily="34" charset="0"/>
                <a:ea typeface="Open Sans" panose="020B0606030504020204" pitchFamily="34" charset="0"/>
                <a:cs typeface="Open Sans" panose="020B0606030504020204" pitchFamily="34" charset="0"/>
              </a:rPr>
              <a:t>Exhibit Booth at the Annual NVAR Convention and Expo</a:t>
            </a:r>
            <a:endParaRPr lang="en-US" sz="1800" b="1" dirty="0">
              <a:solidFill>
                <a:srgbClr val="BEC432"/>
              </a:solidFill>
              <a:latin typeface="Century Gothic" panose="020B0502020202020204" pitchFamily="34" charset="0"/>
              <a:ea typeface="Open Sans Semibold" panose="020B0606030504020204" pitchFamily="34" charset="0"/>
              <a:cs typeface="Open Sans Semibold" panose="020B0606030504020204" pitchFamily="34" charset="0"/>
            </a:endParaRPr>
          </a:p>
        </p:txBody>
      </p:sp>
      <p:sp>
        <p:nvSpPr>
          <p:cNvPr id="8" name="Title 1">
            <a:extLst>
              <a:ext uri="{FF2B5EF4-FFF2-40B4-BE49-F238E27FC236}">
                <a16:creationId xmlns:a16="http://schemas.microsoft.com/office/drawing/2014/main" id="{7FD95046-97BF-0988-BAE4-A02288024301}"/>
              </a:ext>
            </a:extLst>
          </p:cNvPr>
          <p:cNvSpPr txBox="1">
            <a:spLocks/>
          </p:cNvSpPr>
          <p:nvPr/>
        </p:nvSpPr>
        <p:spPr>
          <a:xfrm>
            <a:off x="4919029" y="4824611"/>
            <a:ext cx="2739781" cy="3658017"/>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BEC432"/>
                </a:solidFill>
                <a:latin typeface="Century Gothic" panose="020B0502020202020204" pitchFamily="34" charset="0"/>
                <a:ea typeface="Open Sans" panose="020B0606030504020204" pitchFamily="34" charset="0"/>
                <a:cs typeface="Open Sans" panose="020B0606030504020204" pitchFamily="34" charset="0"/>
              </a:rPr>
              <a:t>Table at most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BEC432"/>
                </a:solidFill>
                <a:latin typeface="Century Gothic" panose="020B0502020202020204" pitchFamily="34" charset="0"/>
                <a:ea typeface="Open Sans" panose="020B0606030504020204" pitchFamily="34" charset="0"/>
                <a:cs typeface="Open Sans" panose="020B0606030504020204" pitchFamily="34" charset="0"/>
              </a:rPr>
              <a:t>NVAR events</a:t>
            </a:r>
            <a:endParaRPr lang="en-US" sz="1800" b="1" dirty="0">
              <a:solidFill>
                <a:srgbClr val="BEC432"/>
              </a:solidFill>
              <a:latin typeface="Century Gothic" panose="020B0502020202020204" pitchFamily="34" charset="0"/>
              <a:ea typeface="Open Sans Semibold" panose="020B0606030504020204" pitchFamily="34" charset="0"/>
              <a:cs typeface="Open Sans Semibold" panose="020B0606030504020204" pitchFamily="34" charset="0"/>
            </a:endParaRPr>
          </a:p>
        </p:txBody>
      </p:sp>
      <p:pic>
        <p:nvPicPr>
          <p:cNvPr id="3" name="Picture 2">
            <a:extLst>
              <a:ext uri="{FF2B5EF4-FFF2-40B4-BE49-F238E27FC236}">
                <a16:creationId xmlns:a16="http://schemas.microsoft.com/office/drawing/2014/main" id="{978292E8-14FA-EB2F-FAD1-8D49CB3B252F}"/>
              </a:ext>
            </a:extLst>
          </p:cNvPr>
          <p:cNvPicPr>
            <a:picLocks noChangeAspect="1"/>
          </p:cNvPicPr>
          <p:nvPr/>
        </p:nvPicPr>
        <p:blipFill>
          <a:blip r:embed="rId3"/>
          <a:stretch>
            <a:fillRect/>
          </a:stretch>
        </p:blipFill>
        <p:spPr>
          <a:xfrm>
            <a:off x="10256150" y="802569"/>
            <a:ext cx="1248703" cy="660471"/>
          </a:xfrm>
          <a:prstGeom prst="rect">
            <a:avLst/>
          </a:prstGeom>
        </p:spPr>
      </p:pic>
      <p:pic>
        <p:nvPicPr>
          <p:cNvPr id="6" name="Picture 5" descr="A person and person looking at a screen&#10;&#10;Description automatically generated">
            <a:extLst>
              <a:ext uri="{FF2B5EF4-FFF2-40B4-BE49-F238E27FC236}">
                <a16:creationId xmlns:a16="http://schemas.microsoft.com/office/drawing/2014/main" id="{6752F9BF-903C-B134-EADF-CDB97F9337FF}"/>
              </a:ext>
            </a:extLst>
          </p:cNvPr>
          <p:cNvPicPr>
            <a:picLocks noChangeAspect="1"/>
          </p:cNvPicPr>
          <p:nvPr/>
        </p:nvPicPr>
        <p:blipFill>
          <a:blip r:embed="rId4"/>
          <a:stretch>
            <a:fillRect/>
          </a:stretch>
        </p:blipFill>
        <p:spPr>
          <a:xfrm>
            <a:off x="1396259" y="2180499"/>
            <a:ext cx="2497006" cy="2497006"/>
          </a:xfrm>
          <a:prstGeom prst="rect">
            <a:avLst/>
          </a:prstGeom>
        </p:spPr>
      </p:pic>
      <p:pic>
        <p:nvPicPr>
          <p:cNvPr id="10" name="Picture 9" descr="A group of people in a large room&#10;&#10;Description automatically generated">
            <a:extLst>
              <a:ext uri="{FF2B5EF4-FFF2-40B4-BE49-F238E27FC236}">
                <a16:creationId xmlns:a16="http://schemas.microsoft.com/office/drawing/2014/main" id="{531D478D-1F57-5C89-7BF6-3CA31850005C}"/>
              </a:ext>
            </a:extLst>
          </p:cNvPr>
          <p:cNvPicPr>
            <a:picLocks noChangeAspect="1"/>
          </p:cNvPicPr>
          <p:nvPr/>
        </p:nvPicPr>
        <p:blipFill>
          <a:blip r:embed="rId5"/>
          <a:stretch>
            <a:fillRect/>
          </a:stretch>
        </p:blipFill>
        <p:spPr>
          <a:xfrm>
            <a:off x="8819011" y="2180497"/>
            <a:ext cx="2497005" cy="2497005"/>
          </a:xfrm>
          <a:prstGeom prst="rect">
            <a:avLst/>
          </a:prstGeom>
        </p:spPr>
      </p:pic>
      <p:pic>
        <p:nvPicPr>
          <p:cNvPr id="13" name="Picture 12" descr="A group of people in a room&#10;&#10;Description automatically generated">
            <a:extLst>
              <a:ext uri="{FF2B5EF4-FFF2-40B4-BE49-F238E27FC236}">
                <a16:creationId xmlns:a16="http://schemas.microsoft.com/office/drawing/2014/main" id="{864DA8AF-2BCF-27BF-8590-331BE9C65CD2}"/>
              </a:ext>
            </a:extLst>
          </p:cNvPr>
          <p:cNvPicPr>
            <a:picLocks noChangeAspect="1"/>
          </p:cNvPicPr>
          <p:nvPr/>
        </p:nvPicPr>
        <p:blipFill>
          <a:blip r:embed="rId6"/>
          <a:stretch>
            <a:fillRect/>
          </a:stretch>
        </p:blipFill>
        <p:spPr>
          <a:xfrm>
            <a:off x="5107636" y="2180499"/>
            <a:ext cx="2497006" cy="2497006"/>
          </a:xfrm>
          <a:prstGeom prst="rect">
            <a:avLst/>
          </a:prstGeom>
        </p:spPr>
      </p:pic>
    </p:spTree>
    <p:extLst>
      <p:ext uri="{BB962C8B-B14F-4D97-AF65-F5344CB8AC3E}">
        <p14:creationId xmlns:p14="http://schemas.microsoft.com/office/powerpoint/2010/main" val="10970940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AE08B-3A8C-DFCD-6CAF-C2E7691608FE}"/>
            </a:ext>
          </a:extLst>
        </p:cNvPr>
        <p:cNvGrpSpPr/>
        <p:nvPr/>
      </p:nvGrpSpPr>
      <p:grpSpPr>
        <a:xfrm>
          <a:off x="0" y="0"/>
          <a:ext cx="0" cy="0"/>
          <a:chOff x="0" y="0"/>
          <a:chExt cx="0" cy="0"/>
        </a:xfrm>
      </p:grpSpPr>
      <p:pic>
        <p:nvPicPr>
          <p:cNvPr id="11" name="Picture 10" descr="A black and white background&#10;&#10;Description automatically generated with medium confidence">
            <a:extLst>
              <a:ext uri="{FF2B5EF4-FFF2-40B4-BE49-F238E27FC236}">
                <a16:creationId xmlns:a16="http://schemas.microsoft.com/office/drawing/2014/main" id="{342461A6-0AA3-3291-8EB0-52F41A985290}"/>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949450" cy="6858000"/>
          </a:xfrm>
          <a:prstGeom prst="rect">
            <a:avLst/>
          </a:prstGeom>
        </p:spPr>
      </p:pic>
      <p:sp>
        <p:nvSpPr>
          <p:cNvPr id="2" name="Title 1">
            <a:extLst>
              <a:ext uri="{FF2B5EF4-FFF2-40B4-BE49-F238E27FC236}">
                <a16:creationId xmlns:a16="http://schemas.microsoft.com/office/drawing/2014/main" id="{0940C2AC-8056-4AD7-DAA3-445DAAA5F597}"/>
              </a:ext>
            </a:extLst>
          </p:cNvPr>
          <p:cNvSpPr>
            <a:spLocks noGrp="1" noRot="1" noMove="1" noResize="1" noEditPoints="1" noAdjustHandles="1" noChangeArrowheads="1" noChangeShapeType="1"/>
          </p:cNvSpPr>
          <p:nvPr>
            <p:ph type="title"/>
          </p:nvPr>
        </p:nvSpPr>
        <p:spPr>
          <a:xfrm>
            <a:off x="2206346" y="559089"/>
            <a:ext cx="8890862" cy="1315894"/>
          </a:xfrm>
        </p:spPr>
        <p:txBody>
          <a:bodyPr>
            <a:normAutofit/>
          </a:bodyPr>
          <a:lstStyle/>
          <a:p>
            <a:pPr>
              <a:lnSpc>
                <a:spcPct val="100000"/>
              </a:lnSpc>
            </a:pPr>
            <a:r>
              <a:rPr lang="en-US" sz="3600" b="1" dirty="0">
                <a:solidFill>
                  <a:srgbClr val="026BB7"/>
                </a:solidFill>
                <a:latin typeface="Century Gothic" panose="020B0502020202020204" pitchFamily="34" charset="0"/>
                <a:cs typeface="Futura Medium" panose="020B0602020204020303" pitchFamily="34" charset="-79"/>
              </a:rPr>
              <a:t>Strategic Partner Benefits</a:t>
            </a:r>
            <a:endParaRPr lang="en-US" sz="3600" b="1" dirty="0">
              <a:latin typeface="Century Gothic" panose="020B0502020202020204" pitchFamily="34" charset="0"/>
            </a:endParaRPr>
          </a:p>
        </p:txBody>
      </p:sp>
      <p:sp>
        <p:nvSpPr>
          <p:cNvPr id="5" name="Title 1">
            <a:extLst>
              <a:ext uri="{FF2B5EF4-FFF2-40B4-BE49-F238E27FC236}">
                <a16:creationId xmlns:a16="http://schemas.microsoft.com/office/drawing/2014/main" id="{8F170D14-7F51-67EC-CE71-936A286BE6EB}"/>
              </a:ext>
            </a:extLst>
          </p:cNvPr>
          <p:cNvSpPr txBox="1">
            <a:spLocks/>
          </p:cNvSpPr>
          <p:nvPr/>
        </p:nvSpPr>
        <p:spPr>
          <a:xfrm>
            <a:off x="1274871" y="4824610"/>
            <a:ext cx="2739781" cy="3658017"/>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a:solidFill>
                  <a:srgbClr val="BEC432"/>
                </a:solidFill>
                <a:latin typeface="Century Gothic" panose="020B0502020202020204" pitchFamily="34" charset="0"/>
                <a:ea typeface="Open Sans" panose="020B0606030504020204" pitchFamily="34" charset="0"/>
                <a:cs typeface="Open Sans" panose="020B0606030504020204" pitchFamily="34" charset="0"/>
              </a:rPr>
              <a:t>Brand Recognition (including a co-branded webpage on nvar.com)</a:t>
            </a:r>
            <a:endParaRPr lang="en-US" sz="1800" b="1">
              <a:solidFill>
                <a:srgbClr val="BEC432"/>
              </a:solidFill>
              <a:latin typeface="Century Gothic" panose="020B0502020202020204" pitchFamily="34" charset="0"/>
              <a:ea typeface="Open Sans Semibold" panose="020B0606030504020204" pitchFamily="34" charset="0"/>
              <a:cs typeface="Open Sans Semibold" panose="020B0606030504020204" pitchFamily="34" charset="0"/>
            </a:endParaRPr>
          </a:p>
        </p:txBody>
      </p:sp>
      <p:sp>
        <p:nvSpPr>
          <p:cNvPr id="7" name="Title 1">
            <a:extLst>
              <a:ext uri="{FF2B5EF4-FFF2-40B4-BE49-F238E27FC236}">
                <a16:creationId xmlns:a16="http://schemas.microsoft.com/office/drawing/2014/main" id="{EE2AD001-2F41-2858-7AF5-00DB9EF71D77}"/>
              </a:ext>
            </a:extLst>
          </p:cNvPr>
          <p:cNvSpPr txBox="1">
            <a:spLocks/>
          </p:cNvSpPr>
          <p:nvPr/>
        </p:nvSpPr>
        <p:spPr>
          <a:xfrm>
            <a:off x="8989202" y="4824609"/>
            <a:ext cx="2190116" cy="3658017"/>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defRPr/>
            </a:pPr>
            <a:r>
              <a:rPr lang="en-US" sz="1800" b="1" dirty="0">
                <a:solidFill>
                  <a:srgbClr val="BEC432"/>
                </a:solidFill>
                <a:latin typeface="Century Gothic"/>
                <a:ea typeface="Open Sans"/>
                <a:cs typeface="Open Sans"/>
              </a:rPr>
              <a:t>Access to the Digital Experience Center (DXC) and Room Rentals</a:t>
            </a:r>
            <a:endParaRPr lang="en-US" dirty="0"/>
          </a:p>
        </p:txBody>
      </p:sp>
      <p:sp>
        <p:nvSpPr>
          <p:cNvPr id="8" name="Title 1">
            <a:extLst>
              <a:ext uri="{FF2B5EF4-FFF2-40B4-BE49-F238E27FC236}">
                <a16:creationId xmlns:a16="http://schemas.microsoft.com/office/drawing/2014/main" id="{5856CECB-2357-8AF6-D37D-79D431087913}"/>
              </a:ext>
            </a:extLst>
          </p:cNvPr>
          <p:cNvSpPr txBox="1">
            <a:spLocks/>
          </p:cNvSpPr>
          <p:nvPr/>
        </p:nvSpPr>
        <p:spPr>
          <a:xfrm>
            <a:off x="4919029" y="4824611"/>
            <a:ext cx="2739781" cy="3658017"/>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a:solidFill>
                  <a:srgbClr val="BEC432"/>
                </a:solidFill>
                <a:latin typeface="Century Gothic" panose="020B0502020202020204" pitchFamily="34" charset="0"/>
                <a:ea typeface="Open Sans" panose="020B0606030504020204" pitchFamily="34" charset="0"/>
                <a:cs typeface="Open Sans" panose="020B0606030504020204" pitchFamily="34" charset="0"/>
              </a:rPr>
              <a:t>Affiliation with NVAR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a:solidFill>
                  <a:srgbClr val="BEC432"/>
                </a:solidFill>
                <a:latin typeface="Century Gothic" panose="020B0502020202020204" pitchFamily="34" charset="0"/>
                <a:ea typeface="Open Sans" panose="020B0606030504020204" pitchFamily="34" charset="0"/>
                <a:cs typeface="Open Sans" panose="020B0606030504020204" pitchFamily="34" charset="0"/>
              </a:rPr>
              <a:t>&amp; Inclusion in Shop Realtor®</a:t>
            </a:r>
            <a:endParaRPr lang="en-US" sz="1800" b="1">
              <a:solidFill>
                <a:srgbClr val="BEC432"/>
              </a:solidFill>
              <a:latin typeface="Century Gothic" panose="020B0502020202020204" pitchFamily="34" charset="0"/>
              <a:ea typeface="Open Sans Semibold" panose="020B0606030504020204" pitchFamily="34" charset="0"/>
              <a:cs typeface="Open Sans Semibold" panose="020B0606030504020204" pitchFamily="34" charset="0"/>
            </a:endParaRPr>
          </a:p>
        </p:txBody>
      </p:sp>
      <p:pic>
        <p:nvPicPr>
          <p:cNvPr id="3" name="Picture 2">
            <a:extLst>
              <a:ext uri="{FF2B5EF4-FFF2-40B4-BE49-F238E27FC236}">
                <a16:creationId xmlns:a16="http://schemas.microsoft.com/office/drawing/2014/main" id="{32F0CE36-A107-97B0-1B18-8948FC2FFC5C}"/>
              </a:ext>
            </a:extLst>
          </p:cNvPr>
          <p:cNvPicPr>
            <a:picLocks noChangeAspect="1"/>
          </p:cNvPicPr>
          <p:nvPr/>
        </p:nvPicPr>
        <p:blipFill>
          <a:blip r:embed="rId3"/>
          <a:stretch>
            <a:fillRect/>
          </a:stretch>
        </p:blipFill>
        <p:spPr>
          <a:xfrm>
            <a:off x="10256150" y="802569"/>
            <a:ext cx="1248703" cy="660471"/>
          </a:xfrm>
          <a:prstGeom prst="rect">
            <a:avLst/>
          </a:prstGeom>
        </p:spPr>
      </p:pic>
      <p:pic>
        <p:nvPicPr>
          <p:cNvPr id="6" name="Picture 5">
            <a:extLst>
              <a:ext uri="{FF2B5EF4-FFF2-40B4-BE49-F238E27FC236}">
                <a16:creationId xmlns:a16="http://schemas.microsoft.com/office/drawing/2014/main" id="{CF080837-7E4D-A627-E1F8-3802C75E08F4}"/>
              </a:ext>
            </a:extLst>
          </p:cNvPr>
          <p:cNvPicPr>
            <a:picLocks noChangeAspect="1"/>
          </p:cNvPicPr>
          <p:nvPr/>
        </p:nvPicPr>
        <p:blipFill>
          <a:blip r:embed="rId4"/>
          <a:srcRect/>
          <a:stretch/>
        </p:blipFill>
        <p:spPr>
          <a:xfrm>
            <a:off x="1396259" y="2180499"/>
            <a:ext cx="2497006" cy="2497006"/>
          </a:xfrm>
          <a:prstGeom prst="rect">
            <a:avLst/>
          </a:prstGeom>
        </p:spPr>
      </p:pic>
      <p:pic>
        <p:nvPicPr>
          <p:cNvPr id="10" name="Picture 9">
            <a:extLst>
              <a:ext uri="{FF2B5EF4-FFF2-40B4-BE49-F238E27FC236}">
                <a16:creationId xmlns:a16="http://schemas.microsoft.com/office/drawing/2014/main" id="{9712BB40-DEB0-9F95-B8A5-1A8BC4E4DAA0}"/>
              </a:ext>
            </a:extLst>
          </p:cNvPr>
          <p:cNvPicPr>
            <a:picLocks noChangeAspect="1"/>
          </p:cNvPicPr>
          <p:nvPr/>
        </p:nvPicPr>
        <p:blipFill>
          <a:blip r:embed="rId5"/>
          <a:srcRect/>
          <a:stretch/>
        </p:blipFill>
        <p:spPr>
          <a:xfrm>
            <a:off x="8819011" y="2180497"/>
            <a:ext cx="2497005" cy="2497005"/>
          </a:xfrm>
          <a:prstGeom prst="rect">
            <a:avLst/>
          </a:prstGeom>
        </p:spPr>
      </p:pic>
      <p:pic>
        <p:nvPicPr>
          <p:cNvPr id="13" name="Picture 12">
            <a:extLst>
              <a:ext uri="{FF2B5EF4-FFF2-40B4-BE49-F238E27FC236}">
                <a16:creationId xmlns:a16="http://schemas.microsoft.com/office/drawing/2014/main" id="{2722490D-AA12-EDAE-E3A5-1D66102EB468}"/>
              </a:ext>
            </a:extLst>
          </p:cNvPr>
          <p:cNvPicPr>
            <a:picLocks noChangeAspect="1"/>
          </p:cNvPicPr>
          <p:nvPr/>
        </p:nvPicPr>
        <p:blipFill>
          <a:blip r:embed="rId6"/>
          <a:srcRect/>
          <a:stretch/>
        </p:blipFill>
        <p:spPr>
          <a:xfrm>
            <a:off x="5107636" y="2180499"/>
            <a:ext cx="2497006" cy="2497006"/>
          </a:xfrm>
          <a:prstGeom prst="rect">
            <a:avLst/>
          </a:prstGeom>
        </p:spPr>
      </p:pic>
    </p:spTree>
    <p:extLst>
      <p:ext uri="{BB962C8B-B14F-4D97-AF65-F5344CB8AC3E}">
        <p14:creationId xmlns:p14="http://schemas.microsoft.com/office/powerpoint/2010/main" val="10194524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07732-7068-2EC3-8E55-EA801F7F8CD1}"/>
            </a:ext>
          </a:extLst>
        </p:cNvPr>
        <p:cNvGrpSpPr/>
        <p:nvPr/>
      </p:nvGrpSpPr>
      <p:grpSpPr>
        <a:xfrm>
          <a:off x="0" y="0"/>
          <a:ext cx="0" cy="0"/>
          <a:chOff x="0" y="0"/>
          <a:chExt cx="0" cy="0"/>
        </a:xfrm>
      </p:grpSpPr>
      <p:pic>
        <p:nvPicPr>
          <p:cNvPr id="11" name="Picture 10" descr="A black and white background&#10;&#10;Description automatically generated with medium confidence">
            <a:extLst>
              <a:ext uri="{FF2B5EF4-FFF2-40B4-BE49-F238E27FC236}">
                <a16:creationId xmlns:a16="http://schemas.microsoft.com/office/drawing/2014/main" id="{591EFDF2-D0DF-24CD-E532-90A2D1366914}"/>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949450" cy="6858000"/>
          </a:xfrm>
          <a:prstGeom prst="rect">
            <a:avLst/>
          </a:prstGeom>
        </p:spPr>
      </p:pic>
      <p:sp>
        <p:nvSpPr>
          <p:cNvPr id="2" name="Title 1">
            <a:extLst>
              <a:ext uri="{FF2B5EF4-FFF2-40B4-BE49-F238E27FC236}">
                <a16:creationId xmlns:a16="http://schemas.microsoft.com/office/drawing/2014/main" id="{C53D3613-40F8-3B30-53BB-A92DC1E4F3EC}"/>
              </a:ext>
            </a:extLst>
          </p:cNvPr>
          <p:cNvSpPr>
            <a:spLocks noGrp="1" noRot="1" noMove="1" noResize="1" noEditPoints="1" noAdjustHandles="1" noChangeArrowheads="1" noChangeShapeType="1"/>
          </p:cNvSpPr>
          <p:nvPr>
            <p:ph type="title"/>
          </p:nvPr>
        </p:nvSpPr>
        <p:spPr>
          <a:xfrm>
            <a:off x="2206346" y="559089"/>
            <a:ext cx="8890862" cy="1315894"/>
          </a:xfrm>
        </p:spPr>
        <p:txBody>
          <a:bodyPr>
            <a:normAutofit/>
          </a:bodyPr>
          <a:lstStyle/>
          <a:p>
            <a:pPr>
              <a:lnSpc>
                <a:spcPct val="100000"/>
              </a:lnSpc>
            </a:pPr>
            <a:r>
              <a:rPr lang="en-US" sz="3600" b="1" dirty="0">
                <a:solidFill>
                  <a:srgbClr val="026BB7"/>
                </a:solidFill>
                <a:latin typeface="Century Gothic" panose="020B0502020202020204" pitchFamily="34" charset="0"/>
                <a:cs typeface="Futura Medium" panose="020B0602020204020303" pitchFamily="34" charset="-79"/>
              </a:rPr>
              <a:t>Hear from Sherry Skinner</a:t>
            </a:r>
            <a:endParaRPr lang="en-US" sz="3600" b="1" dirty="0">
              <a:latin typeface="Century Gothic" panose="020B0502020202020204" pitchFamily="34" charset="0"/>
            </a:endParaRPr>
          </a:p>
        </p:txBody>
      </p:sp>
      <p:sp>
        <p:nvSpPr>
          <p:cNvPr id="6" name="Title 1">
            <a:extLst>
              <a:ext uri="{FF2B5EF4-FFF2-40B4-BE49-F238E27FC236}">
                <a16:creationId xmlns:a16="http://schemas.microsoft.com/office/drawing/2014/main" id="{47D00F66-7523-C17B-6ABB-B7315801EC07}"/>
              </a:ext>
            </a:extLst>
          </p:cNvPr>
          <p:cNvSpPr txBox="1">
            <a:spLocks/>
          </p:cNvSpPr>
          <p:nvPr/>
        </p:nvSpPr>
        <p:spPr>
          <a:xfrm>
            <a:off x="6096000" y="2118463"/>
            <a:ext cx="5633955" cy="3734271"/>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2">
              <a:lnSpc>
                <a:spcPct val="150000"/>
              </a:lnSpc>
              <a:spcBef>
                <a:spcPts val="0"/>
              </a:spcBef>
              <a:spcAft>
                <a:spcPts val="0"/>
              </a:spcAft>
            </a:pPr>
            <a:r>
              <a:rPr lang="en-US" sz="1800" b="0" i="0" dirty="0">
                <a:solidFill>
                  <a:srgbClr val="2B2C30"/>
                </a:solidFill>
                <a:effectLst/>
              </a:rPr>
              <a:t>"Interstate's NVAR Strategic Partnership investment has given us many great opportunities for exposure to the Northern Virginia Realtor® community. Our Tower level partnership has helped me build long-term relationships with our referral partners, which creates both consistent and repeat business opportunities.”</a:t>
            </a:r>
          </a:p>
          <a:p>
            <a:pPr marR="0" lvl="2">
              <a:lnSpc>
                <a:spcPct val="150000"/>
              </a:lnSpc>
              <a:spcBef>
                <a:spcPts val="0"/>
              </a:spcBef>
              <a:spcAft>
                <a:spcPts val="0"/>
              </a:spcAft>
            </a:pPr>
            <a:r>
              <a:rPr lang="en-US" sz="1800" b="0" i="0" dirty="0">
                <a:solidFill>
                  <a:srgbClr val="2B2C30"/>
                </a:solidFill>
                <a:effectLst/>
              </a:rPr>
              <a:t> – Sherry Skinner</a:t>
            </a:r>
            <a:endParaRPr lang="en-US" sz="1800" b="1" dirty="0">
              <a:cs typeface="Times New Roman"/>
            </a:endParaRPr>
          </a:p>
        </p:txBody>
      </p:sp>
      <p:pic>
        <p:nvPicPr>
          <p:cNvPr id="3" name="Picture 2">
            <a:extLst>
              <a:ext uri="{FF2B5EF4-FFF2-40B4-BE49-F238E27FC236}">
                <a16:creationId xmlns:a16="http://schemas.microsoft.com/office/drawing/2014/main" id="{AC54CBFC-F191-7D6E-8536-63C940B88DAD}"/>
              </a:ext>
            </a:extLst>
          </p:cNvPr>
          <p:cNvPicPr>
            <a:picLocks noChangeAspect="1"/>
          </p:cNvPicPr>
          <p:nvPr/>
        </p:nvPicPr>
        <p:blipFill>
          <a:blip r:embed="rId3"/>
          <a:stretch>
            <a:fillRect/>
          </a:stretch>
        </p:blipFill>
        <p:spPr>
          <a:xfrm>
            <a:off x="10256150" y="802569"/>
            <a:ext cx="1248703" cy="660471"/>
          </a:xfrm>
          <a:prstGeom prst="rect">
            <a:avLst/>
          </a:prstGeom>
        </p:spPr>
      </p:pic>
      <p:pic>
        <p:nvPicPr>
          <p:cNvPr id="5" name="Picture 4" descr="A person wearing a pink sweater and glasses&#10;&#10;Description automatically generated">
            <a:extLst>
              <a:ext uri="{FF2B5EF4-FFF2-40B4-BE49-F238E27FC236}">
                <a16:creationId xmlns:a16="http://schemas.microsoft.com/office/drawing/2014/main" id="{5D143D13-3E01-73EB-2093-50810E206C4A}"/>
              </a:ext>
            </a:extLst>
          </p:cNvPr>
          <p:cNvPicPr>
            <a:picLocks noChangeAspect="1"/>
          </p:cNvPicPr>
          <p:nvPr/>
        </p:nvPicPr>
        <p:blipFill>
          <a:blip r:embed="rId4"/>
          <a:stretch>
            <a:fillRect/>
          </a:stretch>
        </p:blipFill>
        <p:spPr>
          <a:xfrm>
            <a:off x="2206346" y="1874983"/>
            <a:ext cx="3566205" cy="3566205"/>
          </a:xfrm>
          <a:prstGeom prst="rect">
            <a:avLst/>
          </a:prstGeom>
        </p:spPr>
      </p:pic>
      <p:pic>
        <p:nvPicPr>
          <p:cNvPr id="1026" name="Picture 2" descr="Interstate Moving, Relocation, Logistics | Full Service Movers Springfield  VA">
            <a:extLst>
              <a:ext uri="{FF2B5EF4-FFF2-40B4-BE49-F238E27FC236}">
                <a16:creationId xmlns:a16="http://schemas.microsoft.com/office/drawing/2014/main" id="{BDEA9C0D-C0C1-9706-0DA3-CBCF1189B8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9248" y="5512569"/>
            <a:ext cx="3200400" cy="857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86039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1FD854-5186-28FD-82D3-C0D71E3AC12E}"/>
            </a:ext>
          </a:extLst>
        </p:cNvPr>
        <p:cNvGrpSpPr/>
        <p:nvPr/>
      </p:nvGrpSpPr>
      <p:grpSpPr>
        <a:xfrm>
          <a:off x="0" y="0"/>
          <a:ext cx="0" cy="0"/>
          <a:chOff x="0" y="0"/>
          <a:chExt cx="0" cy="0"/>
        </a:xfrm>
      </p:grpSpPr>
      <p:pic>
        <p:nvPicPr>
          <p:cNvPr id="11" name="Picture 10" descr="A black and white background&#10;&#10;Description automatically generated with medium confidence">
            <a:extLst>
              <a:ext uri="{FF2B5EF4-FFF2-40B4-BE49-F238E27FC236}">
                <a16:creationId xmlns:a16="http://schemas.microsoft.com/office/drawing/2014/main" id="{3ADEECAA-7F35-A524-276D-48F5828C3828}"/>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949450" cy="6858000"/>
          </a:xfrm>
          <a:prstGeom prst="rect">
            <a:avLst/>
          </a:prstGeom>
        </p:spPr>
      </p:pic>
      <p:sp>
        <p:nvSpPr>
          <p:cNvPr id="2" name="Title 1">
            <a:extLst>
              <a:ext uri="{FF2B5EF4-FFF2-40B4-BE49-F238E27FC236}">
                <a16:creationId xmlns:a16="http://schemas.microsoft.com/office/drawing/2014/main" id="{6B0C8F2A-3D8F-3438-8A63-4470613EB66D}"/>
              </a:ext>
            </a:extLst>
          </p:cNvPr>
          <p:cNvSpPr>
            <a:spLocks noGrp="1" noRot="1" noMove="1" noResize="1" noEditPoints="1" noAdjustHandles="1" noChangeArrowheads="1" noChangeShapeType="1"/>
          </p:cNvSpPr>
          <p:nvPr>
            <p:ph type="title"/>
          </p:nvPr>
        </p:nvSpPr>
        <p:spPr>
          <a:xfrm>
            <a:off x="2206346" y="559089"/>
            <a:ext cx="8890862" cy="1315894"/>
          </a:xfrm>
        </p:spPr>
        <p:txBody>
          <a:bodyPr>
            <a:normAutofit/>
          </a:bodyPr>
          <a:lstStyle/>
          <a:p>
            <a:pPr>
              <a:lnSpc>
                <a:spcPct val="100000"/>
              </a:lnSpc>
            </a:pPr>
            <a:r>
              <a:rPr lang="en-US" sz="3600" b="1" dirty="0">
                <a:solidFill>
                  <a:srgbClr val="026BB7"/>
                </a:solidFill>
                <a:latin typeface="Century Gothic" panose="020B0502020202020204" pitchFamily="34" charset="0"/>
                <a:cs typeface="Futura Medium" panose="020B0602020204020303" pitchFamily="34" charset="-79"/>
              </a:rPr>
              <a:t>Strategic Partnerships</a:t>
            </a:r>
            <a:endParaRPr lang="en-US" sz="3600" b="1" dirty="0">
              <a:latin typeface="Century Gothic" panose="020B0502020202020204" pitchFamily="34" charset="0"/>
            </a:endParaRPr>
          </a:p>
        </p:txBody>
      </p:sp>
      <p:pic>
        <p:nvPicPr>
          <p:cNvPr id="3" name="Picture 2">
            <a:extLst>
              <a:ext uri="{FF2B5EF4-FFF2-40B4-BE49-F238E27FC236}">
                <a16:creationId xmlns:a16="http://schemas.microsoft.com/office/drawing/2014/main" id="{33123C2A-C2B8-051F-3660-401D3BC9458C}"/>
              </a:ext>
            </a:extLst>
          </p:cNvPr>
          <p:cNvPicPr>
            <a:picLocks noChangeAspect="1"/>
          </p:cNvPicPr>
          <p:nvPr/>
        </p:nvPicPr>
        <p:blipFill>
          <a:blip r:embed="rId3"/>
          <a:stretch>
            <a:fillRect/>
          </a:stretch>
        </p:blipFill>
        <p:spPr>
          <a:xfrm>
            <a:off x="10256150" y="802569"/>
            <a:ext cx="1248703" cy="660471"/>
          </a:xfrm>
          <a:prstGeom prst="rect">
            <a:avLst/>
          </a:prstGeom>
        </p:spPr>
      </p:pic>
      <p:sp>
        <p:nvSpPr>
          <p:cNvPr id="6" name="Rectangle 5">
            <a:extLst>
              <a:ext uri="{FF2B5EF4-FFF2-40B4-BE49-F238E27FC236}">
                <a16:creationId xmlns:a16="http://schemas.microsoft.com/office/drawing/2014/main" id="{2E712439-99D0-0730-880C-8F1BD6566D39}"/>
              </a:ext>
            </a:extLst>
          </p:cNvPr>
          <p:cNvSpPr/>
          <p:nvPr/>
        </p:nvSpPr>
        <p:spPr>
          <a:xfrm>
            <a:off x="3873500" y="2082800"/>
            <a:ext cx="5778500" cy="2041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BE6E5052-3DEF-3B14-5DCB-4EF50B008A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4837" y="1614269"/>
            <a:ext cx="5916796" cy="5178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61240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3A8412-DD54-34EB-55E9-5EF6BAB37C41}"/>
            </a:ext>
          </a:extLst>
        </p:cNvPr>
        <p:cNvGrpSpPr/>
        <p:nvPr/>
      </p:nvGrpSpPr>
      <p:grpSpPr>
        <a:xfrm>
          <a:off x="0" y="0"/>
          <a:ext cx="0" cy="0"/>
          <a:chOff x="0" y="0"/>
          <a:chExt cx="0" cy="0"/>
        </a:xfrm>
      </p:grpSpPr>
      <p:pic>
        <p:nvPicPr>
          <p:cNvPr id="11" name="Picture 10" descr="A black and white background&#10;&#10;Description automatically generated with medium confidence">
            <a:extLst>
              <a:ext uri="{FF2B5EF4-FFF2-40B4-BE49-F238E27FC236}">
                <a16:creationId xmlns:a16="http://schemas.microsoft.com/office/drawing/2014/main" id="{C21C1C99-9072-0410-E8D8-641775F71489}"/>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949450" cy="6858000"/>
          </a:xfrm>
          <a:prstGeom prst="rect">
            <a:avLst/>
          </a:prstGeom>
        </p:spPr>
      </p:pic>
      <p:sp>
        <p:nvSpPr>
          <p:cNvPr id="2" name="Title 1">
            <a:extLst>
              <a:ext uri="{FF2B5EF4-FFF2-40B4-BE49-F238E27FC236}">
                <a16:creationId xmlns:a16="http://schemas.microsoft.com/office/drawing/2014/main" id="{AA7B6F59-A6DE-F7A2-0CA1-FC13425EC8D5}"/>
              </a:ext>
            </a:extLst>
          </p:cNvPr>
          <p:cNvSpPr>
            <a:spLocks noGrp="1" noRot="1" noMove="1" noResize="1" noEditPoints="1" noAdjustHandles="1" noChangeArrowheads="1" noChangeShapeType="1"/>
          </p:cNvSpPr>
          <p:nvPr>
            <p:ph type="title"/>
          </p:nvPr>
        </p:nvSpPr>
        <p:spPr>
          <a:xfrm>
            <a:off x="2206346" y="559089"/>
            <a:ext cx="8890862" cy="1315894"/>
          </a:xfrm>
        </p:spPr>
        <p:txBody>
          <a:bodyPr>
            <a:normAutofit/>
          </a:bodyPr>
          <a:lstStyle/>
          <a:p>
            <a:pPr>
              <a:lnSpc>
                <a:spcPct val="100000"/>
              </a:lnSpc>
            </a:pPr>
            <a:r>
              <a:rPr lang="en-US" sz="3600" b="1" dirty="0">
                <a:solidFill>
                  <a:srgbClr val="026BB7"/>
                </a:solidFill>
                <a:latin typeface="Century Gothic" panose="020B0502020202020204" pitchFamily="34" charset="0"/>
                <a:cs typeface="Futura Medium" panose="020B0602020204020303" pitchFamily="34" charset="-79"/>
              </a:rPr>
              <a:t>Platinum Reserve Partnership</a:t>
            </a:r>
            <a:endParaRPr lang="en-US" sz="3600" b="1" dirty="0">
              <a:latin typeface="Century Gothic" panose="020B0502020202020204" pitchFamily="34" charset="0"/>
            </a:endParaRPr>
          </a:p>
        </p:txBody>
      </p:sp>
      <p:sp>
        <p:nvSpPr>
          <p:cNvPr id="8" name="Title 1">
            <a:extLst>
              <a:ext uri="{FF2B5EF4-FFF2-40B4-BE49-F238E27FC236}">
                <a16:creationId xmlns:a16="http://schemas.microsoft.com/office/drawing/2014/main" id="{3BCBC890-012F-6288-3B43-CA6822A2D494}"/>
              </a:ext>
            </a:extLst>
          </p:cNvPr>
          <p:cNvSpPr txBox="1">
            <a:spLocks/>
          </p:cNvSpPr>
          <p:nvPr/>
        </p:nvSpPr>
        <p:spPr>
          <a:xfrm>
            <a:off x="6876457" y="3429000"/>
            <a:ext cx="4685816" cy="3658017"/>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150000"/>
              </a:lnSpc>
              <a:spcBef>
                <a:spcPts val="0"/>
              </a:spcBef>
              <a:spcAft>
                <a:spcPts val="0"/>
              </a:spcAft>
              <a:buClrTx/>
              <a:buSzTx/>
              <a:buFontTx/>
              <a:buNone/>
              <a:tabLst/>
              <a:defRPr/>
            </a:pPr>
            <a:endParaRPr lang="en-US" sz="1400" dirty="0">
              <a:solidFill>
                <a:schemeClr val="tx1">
                  <a:lumMod val="75000"/>
                  <a:lumOff val="25000"/>
                </a:schemeClr>
              </a:solidFill>
              <a:latin typeface="Century Gothic" panose="020B0502020202020204" pitchFamily="34" charset="0"/>
              <a:ea typeface="Open Sans" panose="020B0606030504020204" pitchFamily="34" charset="0"/>
              <a:cs typeface="Open Sans" panose="020B0606030504020204" pitchFamily="34" charset="0"/>
            </a:endParaRPr>
          </a:p>
        </p:txBody>
      </p:sp>
      <p:pic>
        <p:nvPicPr>
          <p:cNvPr id="6" name="Picture 5">
            <a:extLst>
              <a:ext uri="{FF2B5EF4-FFF2-40B4-BE49-F238E27FC236}">
                <a16:creationId xmlns:a16="http://schemas.microsoft.com/office/drawing/2014/main" id="{E57B3425-B6F6-45DB-7EF2-0975B8FE0100}"/>
              </a:ext>
            </a:extLst>
          </p:cNvPr>
          <p:cNvPicPr>
            <a:picLocks noGrp="1" noRot="1" noChangeAspect="1" noMove="1" noResize="1" noEditPoints="1" noAdjustHandles="1" noChangeArrowheads="1" noChangeShapeType="1" noCrop="1"/>
          </p:cNvPicPr>
          <p:nvPr/>
        </p:nvPicPr>
        <p:blipFill>
          <a:blip r:embed="rId3"/>
          <a:stretch>
            <a:fillRect/>
          </a:stretch>
        </p:blipFill>
        <p:spPr>
          <a:xfrm>
            <a:off x="0" y="6210363"/>
            <a:ext cx="12192000" cy="647699"/>
          </a:xfrm>
          <a:prstGeom prst="rect">
            <a:avLst/>
          </a:prstGeom>
        </p:spPr>
      </p:pic>
      <p:pic>
        <p:nvPicPr>
          <p:cNvPr id="9" name="Picture 8" descr="A close-up of a logo&#10;&#10;Description automatically generated">
            <a:extLst>
              <a:ext uri="{FF2B5EF4-FFF2-40B4-BE49-F238E27FC236}">
                <a16:creationId xmlns:a16="http://schemas.microsoft.com/office/drawing/2014/main" id="{A5291083-0D5E-34D5-788A-6F832F70E466}"/>
              </a:ext>
            </a:extLst>
          </p:cNvPr>
          <p:cNvPicPr>
            <a:picLocks noChangeAspect="1"/>
          </p:cNvPicPr>
          <p:nvPr/>
        </p:nvPicPr>
        <p:blipFill>
          <a:blip r:embed="rId4"/>
          <a:stretch>
            <a:fillRect/>
          </a:stretch>
        </p:blipFill>
        <p:spPr>
          <a:xfrm>
            <a:off x="3786265" y="1705273"/>
            <a:ext cx="5192635" cy="4276135"/>
          </a:xfrm>
          <a:prstGeom prst="rect">
            <a:avLst/>
          </a:prstGeom>
        </p:spPr>
      </p:pic>
    </p:spTree>
    <p:extLst>
      <p:ext uri="{BB962C8B-B14F-4D97-AF65-F5344CB8AC3E}">
        <p14:creationId xmlns:p14="http://schemas.microsoft.com/office/powerpoint/2010/main" val="4378908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406F1-B725-18BF-8C0D-6F576BC5562E}"/>
            </a:ext>
          </a:extLst>
        </p:cNvPr>
        <p:cNvGrpSpPr/>
        <p:nvPr/>
      </p:nvGrpSpPr>
      <p:grpSpPr>
        <a:xfrm>
          <a:off x="0" y="0"/>
          <a:ext cx="0" cy="0"/>
          <a:chOff x="0" y="0"/>
          <a:chExt cx="0" cy="0"/>
        </a:xfrm>
      </p:grpSpPr>
      <p:pic>
        <p:nvPicPr>
          <p:cNvPr id="11" name="Picture 10" descr="A black and white background&#10;&#10;Description automatically generated with medium confidence">
            <a:extLst>
              <a:ext uri="{FF2B5EF4-FFF2-40B4-BE49-F238E27FC236}">
                <a16:creationId xmlns:a16="http://schemas.microsoft.com/office/drawing/2014/main" id="{85E6D0A1-6828-2F17-8ABE-894BD43F9684}"/>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949450" cy="6858000"/>
          </a:xfrm>
          <a:prstGeom prst="rect">
            <a:avLst/>
          </a:prstGeom>
        </p:spPr>
      </p:pic>
      <p:sp>
        <p:nvSpPr>
          <p:cNvPr id="2" name="Title 1">
            <a:extLst>
              <a:ext uri="{FF2B5EF4-FFF2-40B4-BE49-F238E27FC236}">
                <a16:creationId xmlns:a16="http://schemas.microsoft.com/office/drawing/2014/main" id="{947C7591-5E7D-2F1B-DE7E-D1BE419E6066}"/>
              </a:ext>
            </a:extLst>
          </p:cNvPr>
          <p:cNvSpPr>
            <a:spLocks noGrp="1" noRot="1" noMove="1" noResize="1" noEditPoints="1" noAdjustHandles="1" noChangeArrowheads="1" noChangeShapeType="1"/>
          </p:cNvSpPr>
          <p:nvPr>
            <p:ph type="title"/>
          </p:nvPr>
        </p:nvSpPr>
        <p:spPr>
          <a:xfrm>
            <a:off x="2206346" y="559089"/>
            <a:ext cx="8890862" cy="1315894"/>
          </a:xfrm>
        </p:spPr>
        <p:txBody>
          <a:bodyPr>
            <a:normAutofit/>
          </a:bodyPr>
          <a:lstStyle/>
          <a:p>
            <a:pPr>
              <a:lnSpc>
                <a:spcPct val="100000"/>
              </a:lnSpc>
            </a:pPr>
            <a:r>
              <a:rPr lang="en-US" sz="3600" b="1" dirty="0">
                <a:solidFill>
                  <a:srgbClr val="026BB7"/>
                </a:solidFill>
                <a:latin typeface="Century Gothic" panose="020B0502020202020204" pitchFamily="34" charset="0"/>
                <a:cs typeface="Futura Medium" panose="020B0602020204020303" pitchFamily="34" charset="-79"/>
              </a:rPr>
              <a:t>Gold Landmark Partnership</a:t>
            </a:r>
            <a:endParaRPr lang="en-US" sz="3600" b="1" dirty="0">
              <a:latin typeface="Century Gothic" panose="020B0502020202020204" pitchFamily="34" charset="0"/>
            </a:endParaRPr>
          </a:p>
        </p:txBody>
      </p:sp>
      <p:sp>
        <p:nvSpPr>
          <p:cNvPr id="8" name="Title 1">
            <a:extLst>
              <a:ext uri="{FF2B5EF4-FFF2-40B4-BE49-F238E27FC236}">
                <a16:creationId xmlns:a16="http://schemas.microsoft.com/office/drawing/2014/main" id="{A5A83280-9D33-A13E-FCBE-33D0EBD2F3D4}"/>
              </a:ext>
            </a:extLst>
          </p:cNvPr>
          <p:cNvSpPr txBox="1">
            <a:spLocks/>
          </p:cNvSpPr>
          <p:nvPr/>
        </p:nvSpPr>
        <p:spPr>
          <a:xfrm>
            <a:off x="6876457" y="3429000"/>
            <a:ext cx="4685816" cy="3658017"/>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150000"/>
              </a:lnSpc>
              <a:spcBef>
                <a:spcPts val="0"/>
              </a:spcBef>
              <a:spcAft>
                <a:spcPts val="0"/>
              </a:spcAft>
              <a:buClrTx/>
              <a:buSzTx/>
              <a:buFontTx/>
              <a:buNone/>
              <a:tabLst/>
              <a:defRPr/>
            </a:pPr>
            <a:endParaRPr lang="en-US" sz="1400" dirty="0">
              <a:solidFill>
                <a:schemeClr val="tx1">
                  <a:lumMod val="75000"/>
                  <a:lumOff val="25000"/>
                </a:schemeClr>
              </a:solidFill>
              <a:latin typeface="Century Gothic" panose="020B0502020202020204" pitchFamily="34" charset="0"/>
              <a:ea typeface="Open Sans" panose="020B0606030504020204" pitchFamily="34" charset="0"/>
              <a:cs typeface="Open Sans" panose="020B0606030504020204" pitchFamily="34" charset="0"/>
            </a:endParaRPr>
          </a:p>
        </p:txBody>
      </p:sp>
      <p:pic>
        <p:nvPicPr>
          <p:cNvPr id="6" name="Picture 5">
            <a:extLst>
              <a:ext uri="{FF2B5EF4-FFF2-40B4-BE49-F238E27FC236}">
                <a16:creationId xmlns:a16="http://schemas.microsoft.com/office/drawing/2014/main" id="{BF7D6E84-F9FB-9A93-A1AC-011639383AA8}"/>
              </a:ext>
            </a:extLst>
          </p:cNvPr>
          <p:cNvPicPr>
            <a:picLocks noGrp="1" noRot="1" noChangeAspect="1" noMove="1" noResize="1" noEditPoints="1" noAdjustHandles="1" noChangeArrowheads="1" noChangeShapeType="1" noCrop="1"/>
          </p:cNvPicPr>
          <p:nvPr/>
        </p:nvPicPr>
        <p:blipFill>
          <a:blip r:embed="rId3"/>
          <a:stretch>
            <a:fillRect/>
          </a:stretch>
        </p:blipFill>
        <p:spPr>
          <a:xfrm>
            <a:off x="0" y="6210363"/>
            <a:ext cx="12192000" cy="647699"/>
          </a:xfrm>
          <a:prstGeom prst="rect">
            <a:avLst/>
          </a:prstGeom>
        </p:spPr>
      </p:pic>
      <p:pic>
        <p:nvPicPr>
          <p:cNvPr id="9" name="Picture 8">
            <a:extLst>
              <a:ext uri="{FF2B5EF4-FFF2-40B4-BE49-F238E27FC236}">
                <a16:creationId xmlns:a16="http://schemas.microsoft.com/office/drawing/2014/main" id="{DF9EBE0D-A567-7E20-C370-FDFE8AB102E6}"/>
              </a:ext>
            </a:extLst>
          </p:cNvPr>
          <p:cNvPicPr>
            <a:picLocks noChangeAspect="1"/>
          </p:cNvPicPr>
          <p:nvPr/>
        </p:nvPicPr>
        <p:blipFill>
          <a:blip r:embed="rId4"/>
          <a:srcRect/>
          <a:stretch/>
        </p:blipFill>
        <p:spPr>
          <a:xfrm>
            <a:off x="3786265" y="1705273"/>
            <a:ext cx="5192635" cy="4276134"/>
          </a:xfrm>
          <a:prstGeom prst="rect">
            <a:avLst/>
          </a:prstGeom>
        </p:spPr>
      </p:pic>
    </p:spTree>
    <p:extLst>
      <p:ext uri="{BB962C8B-B14F-4D97-AF65-F5344CB8AC3E}">
        <p14:creationId xmlns:p14="http://schemas.microsoft.com/office/powerpoint/2010/main" val="28577059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41FAD7-5E4A-94F3-E8A9-C1E2C83DF78C}"/>
            </a:ext>
          </a:extLst>
        </p:cNvPr>
        <p:cNvGrpSpPr/>
        <p:nvPr/>
      </p:nvGrpSpPr>
      <p:grpSpPr>
        <a:xfrm>
          <a:off x="0" y="0"/>
          <a:ext cx="0" cy="0"/>
          <a:chOff x="0" y="0"/>
          <a:chExt cx="0" cy="0"/>
        </a:xfrm>
      </p:grpSpPr>
      <p:pic>
        <p:nvPicPr>
          <p:cNvPr id="11" name="Picture 10" descr="A black and white background&#10;&#10;Description automatically generated with medium confidence">
            <a:extLst>
              <a:ext uri="{FF2B5EF4-FFF2-40B4-BE49-F238E27FC236}">
                <a16:creationId xmlns:a16="http://schemas.microsoft.com/office/drawing/2014/main" id="{A2668C06-5FB7-9CF8-53E1-C2F473519289}"/>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949450" cy="6858000"/>
          </a:xfrm>
          <a:prstGeom prst="rect">
            <a:avLst/>
          </a:prstGeom>
        </p:spPr>
      </p:pic>
      <p:sp>
        <p:nvSpPr>
          <p:cNvPr id="2" name="Title 1">
            <a:extLst>
              <a:ext uri="{FF2B5EF4-FFF2-40B4-BE49-F238E27FC236}">
                <a16:creationId xmlns:a16="http://schemas.microsoft.com/office/drawing/2014/main" id="{3CA96044-D9DB-71CF-A0EB-F7F06B9B6221}"/>
              </a:ext>
            </a:extLst>
          </p:cNvPr>
          <p:cNvSpPr>
            <a:spLocks noGrp="1" noRot="1" noMove="1" noResize="1" noEditPoints="1" noAdjustHandles="1" noChangeArrowheads="1" noChangeShapeType="1"/>
          </p:cNvSpPr>
          <p:nvPr>
            <p:ph type="title"/>
          </p:nvPr>
        </p:nvSpPr>
        <p:spPr>
          <a:xfrm>
            <a:off x="2206346" y="559089"/>
            <a:ext cx="8890862" cy="1315894"/>
          </a:xfrm>
        </p:spPr>
        <p:txBody>
          <a:bodyPr>
            <a:normAutofit/>
          </a:bodyPr>
          <a:lstStyle/>
          <a:p>
            <a:pPr>
              <a:lnSpc>
                <a:spcPct val="100000"/>
              </a:lnSpc>
            </a:pPr>
            <a:r>
              <a:rPr lang="en-US" sz="3600" b="1" dirty="0">
                <a:solidFill>
                  <a:srgbClr val="026BB7"/>
                </a:solidFill>
                <a:latin typeface="Century Gothic" panose="020B0502020202020204" pitchFamily="34" charset="0"/>
                <a:cs typeface="Futura Medium" panose="020B0602020204020303" pitchFamily="34" charset="-79"/>
              </a:rPr>
              <a:t>Silver Tower Partnership</a:t>
            </a:r>
            <a:endParaRPr lang="en-US" sz="3600" b="1" dirty="0">
              <a:latin typeface="Century Gothic" panose="020B0502020202020204" pitchFamily="34" charset="0"/>
            </a:endParaRPr>
          </a:p>
        </p:txBody>
      </p:sp>
      <p:sp>
        <p:nvSpPr>
          <p:cNvPr id="8" name="Title 1">
            <a:extLst>
              <a:ext uri="{FF2B5EF4-FFF2-40B4-BE49-F238E27FC236}">
                <a16:creationId xmlns:a16="http://schemas.microsoft.com/office/drawing/2014/main" id="{0FEFA0F4-E18C-8C34-9B8D-0E940831F827}"/>
              </a:ext>
            </a:extLst>
          </p:cNvPr>
          <p:cNvSpPr txBox="1">
            <a:spLocks/>
          </p:cNvSpPr>
          <p:nvPr/>
        </p:nvSpPr>
        <p:spPr>
          <a:xfrm>
            <a:off x="6876457" y="3429000"/>
            <a:ext cx="4685816" cy="3658017"/>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150000"/>
              </a:lnSpc>
              <a:spcBef>
                <a:spcPts val="0"/>
              </a:spcBef>
              <a:spcAft>
                <a:spcPts val="0"/>
              </a:spcAft>
              <a:buClrTx/>
              <a:buSzTx/>
              <a:buFontTx/>
              <a:buNone/>
              <a:tabLst/>
              <a:defRPr/>
            </a:pPr>
            <a:endParaRPr lang="en-US" sz="1400" dirty="0">
              <a:solidFill>
                <a:schemeClr val="tx1">
                  <a:lumMod val="75000"/>
                  <a:lumOff val="25000"/>
                </a:schemeClr>
              </a:solidFill>
              <a:latin typeface="Century Gothic" panose="020B0502020202020204" pitchFamily="34" charset="0"/>
              <a:ea typeface="Open Sans" panose="020B0606030504020204" pitchFamily="34" charset="0"/>
              <a:cs typeface="Open Sans" panose="020B0606030504020204" pitchFamily="34" charset="0"/>
            </a:endParaRPr>
          </a:p>
        </p:txBody>
      </p:sp>
      <p:pic>
        <p:nvPicPr>
          <p:cNvPr id="6" name="Picture 5">
            <a:extLst>
              <a:ext uri="{FF2B5EF4-FFF2-40B4-BE49-F238E27FC236}">
                <a16:creationId xmlns:a16="http://schemas.microsoft.com/office/drawing/2014/main" id="{FC79C702-DCC0-EA00-2B8E-0DA4D9240CCB}"/>
              </a:ext>
            </a:extLst>
          </p:cNvPr>
          <p:cNvPicPr>
            <a:picLocks noGrp="1" noRot="1" noChangeAspect="1" noMove="1" noResize="1" noEditPoints="1" noAdjustHandles="1" noChangeArrowheads="1" noChangeShapeType="1" noCrop="1"/>
          </p:cNvPicPr>
          <p:nvPr/>
        </p:nvPicPr>
        <p:blipFill>
          <a:blip r:embed="rId3"/>
          <a:stretch>
            <a:fillRect/>
          </a:stretch>
        </p:blipFill>
        <p:spPr>
          <a:xfrm>
            <a:off x="0" y="6210363"/>
            <a:ext cx="12192000" cy="647699"/>
          </a:xfrm>
          <a:prstGeom prst="rect">
            <a:avLst/>
          </a:prstGeom>
        </p:spPr>
      </p:pic>
      <p:pic>
        <p:nvPicPr>
          <p:cNvPr id="9" name="Picture 8">
            <a:extLst>
              <a:ext uri="{FF2B5EF4-FFF2-40B4-BE49-F238E27FC236}">
                <a16:creationId xmlns:a16="http://schemas.microsoft.com/office/drawing/2014/main" id="{E3DB2DE7-DD5F-FF55-3790-7A305B517A14}"/>
              </a:ext>
            </a:extLst>
          </p:cNvPr>
          <p:cNvPicPr>
            <a:picLocks noChangeAspect="1"/>
          </p:cNvPicPr>
          <p:nvPr/>
        </p:nvPicPr>
        <p:blipFill>
          <a:blip r:embed="rId4"/>
          <a:srcRect/>
          <a:stretch/>
        </p:blipFill>
        <p:spPr>
          <a:xfrm>
            <a:off x="3786266" y="1705273"/>
            <a:ext cx="5192633" cy="4276134"/>
          </a:xfrm>
          <a:prstGeom prst="rect">
            <a:avLst/>
          </a:prstGeom>
        </p:spPr>
      </p:pic>
    </p:spTree>
    <p:extLst>
      <p:ext uri="{BB962C8B-B14F-4D97-AF65-F5344CB8AC3E}">
        <p14:creationId xmlns:p14="http://schemas.microsoft.com/office/powerpoint/2010/main" val="13738542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69B43-029E-7334-905A-82A7E2CBAAB2}"/>
            </a:ext>
          </a:extLst>
        </p:cNvPr>
        <p:cNvGrpSpPr/>
        <p:nvPr/>
      </p:nvGrpSpPr>
      <p:grpSpPr>
        <a:xfrm>
          <a:off x="0" y="0"/>
          <a:ext cx="0" cy="0"/>
          <a:chOff x="0" y="0"/>
          <a:chExt cx="0" cy="0"/>
        </a:xfrm>
      </p:grpSpPr>
      <p:pic>
        <p:nvPicPr>
          <p:cNvPr id="11" name="Picture 10" descr="A black and white background&#10;&#10;Description automatically generated with medium confidence">
            <a:extLst>
              <a:ext uri="{FF2B5EF4-FFF2-40B4-BE49-F238E27FC236}">
                <a16:creationId xmlns:a16="http://schemas.microsoft.com/office/drawing/2014/main" id="{5A85FA98-6ECB-7DE4-B8F0-65F259B6D487}"/>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949450" cy="6858000"/>
          </a:xfrm>
          <a:prstGeom prst="rect">
            <a:avLst/>
          </a:prstGeom>
        </p:spPr>
      </p:pic>
      <p:sp>
        <p:nvSpPr>
          <p:cNvPr id="2" name="Title 1">
            <a:extLst>
              <a:ext uri="{FF2B5EF4-FFF2-40B4-BE49-F238E27FC236}">
                <a16:creationId xmlns:a16="http://schemas.microsoft.com/office/drawing/2014/main" id="{830D8FAC-365A-E4FA-20AE-6F6D5F2CA069}"/>
              </a:ext>
            </a:extLst>
          </p:cNvPr>
          <p:cNvSpPr>
            <a:spLocks noGrp="1" noRot="1" noMove="1" noResize="1" noEditPoints="1" noAdjustHandles="1" noChangeArrowheads="1" noChangeShapeType="1"/>
          </p:cNvSpPr>
          <p:nvPr>
            <p:ph type="title"/>
          </p:nvPr>
        </p:nvSpPr>
        <p:spPr>
          <a:xfrm>
            <a:off x="2206346" y="559089"/>
            <a:ext cx="8890862" cy="1315894"/>
          </a:xfrm>
        </p:spPr>
        <p:txBody>
          <a:bodyPr>
            <a:normAutofit/>
          </a:bodyPr>
          <a:lstStyle/>
          <a:p>
            <a:pPr>
              <a:lnSpc>
                <a:spcPct val="100000"/>
              </a:lnSpc>
            </a:pPr>
            <a:r>
              <a:rPr lang="en-US" sz="3600" b="1" dirty="0">
                <a:solidFill>
                  <a:srgbClr val="026BB7"/>
                </a:solidFill>
                <a:latin typeface="Century Gothic" panose="020B0502020202020204" pitchFamily="34" charset="0"/>
                <a:cs typeface="Futura Medium" panose="020B0602020204020303" pitchFamily="34" charset="-79"/>
              </a:rPr>
              <a:t>Bronze Foundation Partnership</a:t>
            </a:r>
            <a:endParaRPr lang="en-US" sz="3600" b="1" dirty="0">
              <a:latin typeface="Century Gothic" panose="020B0502020202020204" pitchFamily="34" charset="0"/>
            </a:endParaRPr>
          </a:p>
        </p:txBody>
      </p:sp>
      <p:sp>
        <p:nvSpPr>
          <p:cNvPr id="8" name="Title 1">
            <a:extLst>
              <a:ext uri="{FF2B5EF4-FFF2-40B4-BE49-F238E27FC236}">
                <a16:creationId xmlns:a16="http://schemas.microsoft.com/office/drawing/2014/main" id="{96D6B694-17D4-81B9-21A5-1E028AB68DA8}"/>
              </a:ext>
            </a:extLst>
          </p:cNvPr>
          <p:cNvSpPr txBox="1">
            <a:spLocks/>
          </p:cNvSpPr>
          <p:nvPr/>
        </p:nvSpPr>
        <p:spPr>
          <a:xfrm>
            <a:off x="6876457" y="3429000"/>
            <a:ext cx="4685816" cy="3658017"/>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150000"/>
              </a:lnSpc>
              <a:spcBef>
                <a:spcPts val="0"/>
              </a:spcBef>
              <a:spcAft>
                <a:spcPts val="0"/>
              </a:spcAft>
              <a:buClrTx/>
              <a:buSzTx/>
              <a:buFontTx/>
              <a:buNone/>
              <a:tabLst/>
              <a:defRPr/>
            </a:pPr>
            <a:endParaRPr lang="en-US" sz="1400" dirty="0">
              <a:solidFill>
                <a:schemeClr val="tx1">
                  <a:lumMod val="75000"/>
                  <a:lumOff val="25000"/>
                </a:schemeClr>
              </a:solidFill>
              <a:latin typeface="Century Gothic" panose="020B0502020202020204" pitchFamily="34" charset="0"/>
              <a:ea typeface="Open Sans" panose="020B0606030504020204" pitchFamily="34" charset="0"/>
              <a:cs typeface="Open Sans" panose="020B0606030504020204" pitchFamily="34" charset="0"/>
            </a:endParaRPr>
          </a:p>
        </p:txBody>
      </p:sp>
      <p:pic>
        <p:nvPicPr>
          <p:cNvPr id="6" name="Picture 5">
            <a:extLst>
              <a:ext uri="{FF2B5EF4-FFF2-40B4-BE49-F238E27FC236}">
                <a16:creationId xmlns:a16="http://schemas.microsoft.com/office/drawing/2014/main" id="{7CCD09FC-36BF-F4D2-57B6-0B53E139269A}"/>
              </a:ext>
            </a:extLst>
          </p:cNvPr>
          <p:cNvPicPr>
            <a:picLocks noGrp="1" noRot="1" noChangeAspect="1" noMove="1" noResize="1" noEditPoints="1" noAdjustHandles="1" noChangeArrowheads="1" noChangeShapeType="1" noCrop="1"/>
          </p:cNvPicPr>
          <p:nvPr/>
        </p:nvPicPr>
        <p:blipFill>
          <a:blip r:embed="rId3"/>
          <a:stretch>
            <a:fillRect/>
          </a:stretch>
        </p:blipFill>
        <p:spPr>
          <a:xfrm>
            <a:off x="0" y="6210363"/>
            <a:ext cx="12192000" cy="647699"/>
          </a:xfrm>
          <a:prstGeom prst="rect">
            <a:avLst/>
          </a:prstGeom>
        </p:spPr>
      </p:pic>
      <p:pic>
        <p:nvPicPr>
          <p:cNvPr id="9" name="Picture 8">
            <a:extLst>
              <a:ext uri="{FF2B5EF4-FFF2-40B4-BE49-F238E27FC236}">
                <a16:creationId xmlns:a16="http://schemas.microsoft.com/office/drawing/2014/main" id="{3F9351F9-6E9C-E464-0C56-44F9D9270E33}"/>
              </a:ext>
            </a:extLst>
          </p:cNvPr>
          <p:cNvPicPr>
            <a:picLocks noChangeAspect="1"/>
          </p:cNvPicPr>
          <p:nvPr/>
        </p:nvPicPr>
        <p:blipFill>
          <a:blip r:embed="rId4"/>
          <a:srcRect/>
          <a:stretch/>
        </p:blipFill>
        <p:spPr>
          <a:xfrm>
            <a:off x="3786266" y="1705273"/>
            <a:ext cx="5192633" cy="4276133"/>
          </a:xfrm>
          <a:prstGeom prst="rect">
            <a:avLst/>
          </a:prstGeom>
        </p:spPr>
      </p:pic>
    </p:spTree>
    <p:extLst>
      <p:ext uri="{BB962C8B-B14F-4D97-AF65-F5344CB8AC3E}">
        <p14:creationId xmlns:p14="http://schemas.microsoft.com/office/powerpoint/2010/main" val="42553506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56809-B220-30C7-018F-F00C77355D80}"/>
            </a:ext>
          </a:extLst>
        </p:cNvPr>
        <p:cNvGrpSpPr/>
        <p:nvPr/>
      </p:nvGrpSpPr>
      <p:grpSpPr>
        <a:xfrm>
          <a:off x="0" y="0"/>
          <a:ext cx="0" cy="0"/>
          <a:chOff x="0" y="0"/>
          <a:chExt cx="0" cy="0"/>
        </a:xfrm>
      </p:grpSpPr>
      <p:pic>
        <p:nvPicPr>
          <p:cNvPr id="11" name="Picture 10" descr="A black and white background&#10;&#10;Description automatically generated with medium confidence">
            <a:extLst>
              <a:ext uri="{FF2B5EF4-FFF2-40B4-BE49-F238E27FC236}">
                <a16:creationId xmlns:a16="http://schemas.microsoft.com/office/drawing/2014/main" id="{98CE6EA1-B1AB-ADBC-EC51-8C1A34266D8D}"/>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949450" cy="6858000"/>
          </a:xfrm>
          <a:prstGeom prst="rect">
            <a:avLst/>
          </a:prstGeom>
        </p:spPr>
      </p:pic>
      <p:sp>
        <p:nvSpPr>
          <p:cNvPr id="2" name="Title 1">
            <a:extLst>
              <a:ext uri="{FF2B5EF4-FFF2-40B4-BE49-F238E27FC236}">
                <a16:creationId xmlns:a16="http://schemas.microsoft.com/office/drawing/2014/main" id="{0E7B24E5-6C6B-02B8-5A46-2C291C289691}"/>
              </a:ext>
            </a:extLst>
          </p:cNvPr>
          <p:cNvSpPr>
            <a:spLocks noGrp="1" noRot="1" noMove="1" noResize="1" noEditPoints="1" noAdjustHandles="1" noChangeArrowheads="1" noChangeShapeType="1"/>
          </p:cNvSpPr>
          <p:nvPr>
            <p:ph type="title"/>
          </p:nvPr>
        </p:nvSpPr>
        <p:spPr>
          <a:xfrm>
            <a:off x="2206346" y="559089"/>
            <a:ext cx="8890862" cy="1315894"/>
          </a:xfrm>
        </p:spPr>
        <p:txBody>
          <a:bodyPr>
            <a:normAutofit/>
          </a:bodyPr>
          <a:lstStyle/>
          <a:p>
            <a:pPr>
              <a:lnSpc>
                <a:spcPct val="100000"/>
              </a:lnSpc>
            </a:pPr>
            <a:r>
              <a:rPr lang="en-US" sz="2800" b="1" dirty="0">
                <a:solidFill>
                  <a:srgbClr val="026BB7"/>
                </a:solidFill>
                <a:latin typeface="Century Gothic" panose="020B0502020202020204" pitchFamily="34" charset="0"/>
                <a:cs typeface="Futura Medium" panose="020B0602020204020303" pitchFamily="34" charset="-79"/>
              </a:rPr>
              <a:t>2025 Strategic Partners</a:t>
            </a:r>
            <a:endParaRPr lang="en-US" sz="2800" b="1" dirty="0">
              <a:latin typeface="Century Gothic" panose="020B0502020202020204" pitchFamily="34" charset="0"/>
            </a:endParaRPr>
          </a:p>
        </p:txBody>
      </p:sp>
      <p:pic>
        <p:nvPicPr>
          <p:cNvPr id="6" name="Picture 5">
            <a:extLst>
              <a:ext uri="{FF2B5EF4-FFF2-40B4-BE49-F238E27FC236}">
                <a16:creationId xmlns:a16="http://schemas.microsoft.com/office/drawing/2014/main" id="{E8D5059A-AD33-022E-818B-1721BF8D4173}"/>
              </a:ext>
            </a:extLst>
          </p:cNvPr>
          <p:cNvPicPr>
            <a:picLocks noGrp="1" noRot="1" noChangeAspect="1" noMove="1" noResize="1" noEditPoints="1" noAdjustHandles="1" noChangeArrowheads="1" noChangeShapeType="1" noCrop="1"/>
          </p:cNvPicPr>
          <p:nvPr/>
        </p:nvPicPr>
        <p:blipFill>
          <a:blip r:embed="rId3"/>
          <a:stretch>
            <a:fillRect/>
          </a:stretch>
        </p:blipFill>
        <p:spPr>
          <a:xfrm>
            <a:off x="0" y="6210363"/>
            <a:ext cx="12192000" cy="647699"/>
          </a:xfrm>
          <a:prstGeom prst="rect">
            <a:avLst/>
          </a:prstGeom>
        </p:spPr>
      </p:pic>
      <p:pic>
        <p:nvPicPr>
          <p:cNvPr id="7" name="Picture 6" descr="A group of logos on a white background&#10;&#10;Description automatically generated">
            <a:extLst>
              <a:ext uri="{FF2B5EF4-FFF2-40B4-BE49-F238E27FC236}">
                <a16:creationId xmlns:a16="http://schemas.microsoft.com/office/drawing/2014/main" id="{346258AD-1BB2-30A2-9D2E-33B4A59D6B32}"/>
              </a:ext>
            </a:extLst>
          </p:cNvPr>
          <p:cNvPicPr>
            <a:picLocks noChangeAspect="1"/>
          </p:cNvPicPr>
          <p:nvPr/>
        </p:nvPicPr>
        <p:blipFill>
          <a:blip r:embed="rId4"/>
          <a:stretch>
            <a:fillRect/>
          </a:stretch>
        </p:blipFill>
        <p:spPr>
          <a:xfrm>
            <a:off x="3994150" y="1587563"/>
            <a:ext cx="4203700" cy="4203700"/>
          </a:xfrm>
          <a:prstGeom prst="rect">
            <a:avLst/>
          </a:prstGeom>
        </p:spPr>
      </p:pic>
    </p:spTree>
    <p:extLst>
      <p:ext uri="{BB962C8B-B14F-4D97-AF65-F5344CB8AC3E}">
        <p14:creationId xmlns:p14="http://schemas.microsoft.com/office/powerpoint/2010/main" val="5097447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C63A4-6482-96D6-6FA4-9338396C793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9B5DBFF-0CA5-692D-DACD-49352368E1D3}"/>
              </a:ext>
            </a:extLst>
          </p:cNvPr>
          <p:cNvPicPr>
            <a:picLocks noChangeAspect="1"/>
          </p:cNvPicPr>
          <p:nvPr/>
        </p:nvPicPr>
        <p:blipFill>
          <a:blip r:embed="rId2"/>
          <a:stretch>
            <a:fillRect/>
          </a:stretch>
        </p:blipFill>
        <p:spPr>
          <a:xfrm>
            <a:off x="625479" y="1361175"/>
            <a:ext cx="1900518" cy="1900518"/>
          </a:xfrm>
          <a:prstGeom prst="rect">
            <a:avLst/>
          </a:prstGeom>
        </p:spPr>
      </p:pic>
      <p:pic>
        <p:nvPicPr>
          <p:cNvPr id="6" name="Picture 5">
            <a:extLst>
              <a:ext uri="{FF2B5EF4-FFF2-40B4-BE49-F238E27FC236}">
                <a16:creationId xmlns:a16="http://schemas.microsoft.com/office/drawing/2014/main" id="{EF3257B7-8118-7405-DB62-235CB66ED066}"/>
              </a:ext>
            </a:extLst>
          </p:cNvPr>
          <p:cNvPicPr>
            <a:picLocks noChangeAspect="1"/>
          </p:cNvPicPr>
          <p:nvPr/>
        </p:nvPicPr>
        <p:blipFill>
          <a:blip r:embed="rId2"/>
          <a:stretch>
            <a:fillRect/>
          </a:stretch>
        </p:blipFill>
        <p:spPr>
          <a:xfrm rot="10800000">
            <a:off x="2400490" y="3261693"/>
            <a:ext cx="1900518" cy="1900518"/>
          </a:xfrm>
          <a:prstGeom prst="rect">
            <a:avLst/>
          </a:prstGeom>
        </p:spPr>
      </p:pic>
      <p:sp>
        <p:nvSpPr>
          <p:cNvPr id="27" name="Title 1">
            <a:extLst>
              <a:ext uri="{FF2B5EF4-FFF2-40B4-BE49-F238E27FC236}">
                <a16:creationId xmlns:a16="http://schemas.microsoft.com/office/drawing/2014/main" id="{BAE76D53-DCAD-304E-2274-1CDECC8BC460}"/>
              </a:ext>
            </a:extLst>
          </p:cNvPr>
          <p:cNvSpPr txBox="1">
            <a:spLocks/>
          </p:cNvSpPr>
          <p:nvPr/>
        </p:nvSpPr>
        <p:spPr>
          <a:xfrm>
            <a:off x="4945919" y="1975152"/>
            <a:ext cx="6501666" cy="1286541"/>
          </a:xfrm>
          <a:prstGeom prst="rect">
            <a:avLst/>
          </a:prstGeom>
        </p:spPr>
        <p:txBody>
          <a:bodyPr vert="horz" lIns="0" tIns="0" rIns="0" bIns="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4400" b="1">
                <a:solidFill>
                  <a:srgbClr val="026BB7"/>
                </a:solidFill>
                <a:latin typeface="Century Gothic" panose="020B0502020202020204" pitchFamily="34" charset="0"/>
                <a:cs typeface="Damascus" pitchFamily="2" charset="-78"/>
              </a:rPr>
              <a:t>Shirin Abadian</a:t>
            </a:r>
          </a:p>
        </p:txBody>
      </p:sp>
      <p:sp>
        <p:nvSpPr>
          <p:cNvPr id="28" name="Subtitle 17">
            <a:extLst>
              <a:ext uri="{FF2B5EF4-FFF2-40B4-BE49-F238E27FC236}">
                <a16:creationId xmlns:a16="http://schemas.microsoft.com/office/drawing/2014/main" id="{D22F63E1-862D-1327-9E2B-35B809DD4EA2}"/>
              </a:ext>
            </a:extLst>
          </p:cNvPr>
          <p:cNvSpPr txBox="1">
            <a:spLocks/>
          </p:cNvSpPr>
          <p:nvPr/>
        </p:nvSpPr>
        <p:spPr>
          <a:xfrm>
            <a:off x="4945919" y="3602251"/>
            <a:ext cx="5022834" cy="385989"/>
          </a:xfrm>
          <a:prstGeom prst="rect">
            <a:avLst/>
          </a:prstGeom>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1800">
                <a:solidFill>
                  <a:schemeClr val="tx1">
                    <a:lumMod val="75000"/>
                    <a:lumOff val="25000"/>
                  </a:schemeClr>
                </a:solidFill>
                <a:latin typeface="Century Gothic" panose="020B0502020202020204" pitchFamily="34" charset="0"/>
              </a:rPr>
              <a:t>Associate Director of Strategic Partnerships</a:t>
            </a:r>
          </a:p>
        </p:txBody>
      </p:sp>
      <p:cxnSp>
        <p:nvCxnSpPr>
          <p:cNvPr id="29" name="Straight Connector 28">
            <a:extLst>
              <a:ext uri="{FF2B5EF4-FFF2-40B4-BE49-F238E27FC236}">
                <a16:creationId xmlns:a16="http://schemas.microsoft.com/office/drawing/2014/main" id="{1D28FEBA-B503-6D1E-A6EE-A1DC9C4808DE}"/>
              </a:ext>
            </a:extLst>
          </p:cNvPr>
          <p:cNvCxnSpPr>
            <a:cxnSpLocks/>
          </p:cNvCxnSpPr>
          <p:nvPr/>
        </p:nvCxnSpPr>
        <p:spPr>
          <a:xfrm>
            <a:off x="4945919" y="3429000"/>
            <a:ext cx="2624447" cy="0"/>
          </a:xfrm>
          <a:prstGeom prst="line">
            <a:avLst/>
          </a:prstGeom>
          <a:ln>
            <a:solidFill>
              <a:srgbClr val="BEC432"/>
            </a:solidFill>
          </a:ln>
        </p:spPr>
        <p:style>
          <a:lnRef idx="2">
            <a:schemeClr val="dk1"/>
          </a:lnRef>
          <a:fillRef idx="0">
            <a:schemeClr val="dk1"/>
          </a:fillRef>
          <a:effectRef idx="1">
            <a:schemeClr val="dk1"/>
          </a:effectRef>
          <a:fontRef idx="minor">
            <a:schemeClr val="tx1"/>
          </a:fontRef>
        </p:style>
      </p:cxnSp>
      <p:sp>
        <p:nvSpPr>
          <p:cNvPr id="30" name="Subtitle 17">
            <a:extLst>
              <a:ext uri="{FF2B5EF4-FFF2-40B4-BE49-F238E27FC236}">
                <a16:creationId xmlns:a16="http://schemas.microsoft.com/office/drawing/2014/main" id="{B47D8F76-A298-F5CD-A1F7-CCC5A42A8571}"/>
              </a:ext>
            </a:extLst>
          </p:cNvPr>
          <p:cNvSpPr txBox="1">
            <a:spLocks/>
          </p:cNvSpPr>
          <p:nvPr/>
        </p:nvSpPr>
        <p:spPr>
          <a:xfrm>
            <a:off x="4945919" y="3928133"/>
            <a:ext cx="5498190" cy="385989"/>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1800" i="0" u="none" strike="noStrike">
                <a:solidFill>
                  <a:schemeClr val="tx1">
                    <a:lumMod val="75000"/>
                    <a:lumOff val="25000"/>
                  </a:schemeClr>
                </a:solidFill>
                <a:effectLst/>
                <a:latin typeface="Century Gothic" panose="020B0502020202020204" pitchFamily="34" charset="0"/>
              </a:rPr>
              <a:t>703-207-3235</a:t>
            </a:r>
          </a:p>
          <a:p>
            <a:pPr algn="l">
              <a:lnSpc>
                <a:spcPct val="100000"/>
              </a:lnSpc>
            </a:pPr>
            <a:r>
              <a:rPr lang="en-US" sz="1800">
                <a:solidFill>
                  <a:schemeClr val="tx1">
                    <a:lumMod val="75000"/>
                    <a:lumOff val="25000"/>
                  </a:schemeClr>
                </a:solidFill>
                <a:latin typeface="Century Gothic" panose="020B0502020202020204" pitchFamily="34" charset="0"/>
              </a:rPr>
              <a:t>Shirin@nvar.com</a:t>
            </a:r>
          </a:p>
        </p:txBody>
      </p:sp>
      <p:pic>
        <p:nvPicPr>
          <p:cNvPr id="10" name="Picture 9">
            <a:extLst>
              <a:ext uri="{FF2B5EF4-FFF2-40B4-BE49-F238E27FC236}">
                <a16:creationId xmlns:a16="http://schemas.microsoft.com/office/drawing/2014/main" id="{AF1AE619-D108-58BF-7531-87CEF278FBB4}"/>
              </a:ext>
            </a:extLst>
          </p:cNvPr>
          <p:cNvPicPr>
            <a:picLocks noGrp="1" noRot="1" noChangeAspect="1" noMove="1" noResize="1" noEditPoints="1" noAdjustHandles="1" noChangeArrowheads="1" noChangeShapeType="1" noCrop="1"/>
          </p:cNvPicPr>
          <p:nvPr/>
        </p:nvPicPr>
        <p:blipFill>
          <a:blip r:embed="rId3"/>
          <a:stretch>
            <a:fillRect/>
          </a:stretch>
        </p:blipFill>
        <p:spPr>
          <a:xfrm>
            <a:off x="0" y="6210363"/>
            <a:ext cx="12192000" cy="647699"/>
          </a:xfrm>
          <a:prstGeom prst="rect">
            <a:avLst/>
          </a:prstGeom>
        </p:spPr>
      </p:pic>
      <p:sp>
        <p:nvSpPr>
          <p:cNvPr id="2" name="Subtitle 17">
            <a:extLst>
              <a:ext uri="{FF2B5EF4-FFF2-40B4-BE49-F238E27FC236}">
                <a16:creationId xmlns:a16="http://schemas.microsoft.com/office/drawing/2014/main" id="{0F14D70A-6611-6348-358D-4B510EAD3E3F}"/>
              </a:ext>
            </a:extLst>
          </p:cNvPr>
          <p:cNvSpPr txBox="1">
            <a:spLocks/>
          </p:cNvSpPr>
          <p:nvPr/>
        </p:nvSpPr>
        <p:spPr>
          <a:xfrm>
            <a:off x="1874369" y="2787018"/>
            <a:ext cx="5498190" cy="385989"/>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1800" i="0" u="none" strike="noStrike">
                <a:solidFill>
                  <a:schemeClr val="tx1">
                    <a:lumMod val="75000"/>
                    <a:lumOff val="25000"/>
                  </a:schemeClr>
                </a:solidFill>
                <a:effectLst/>
                <a:latin typeface="Century Gothic" panose="020B0502020202020204" pitchFamily="34" charset="0"/>
              </a:rPr>
              <a:t>Place </a:t>
            </a:r>
          </a:p>
          <a:p>
            <a:pPr algn="l">
              <a:lnSpc>
                <a:spcPct val="100000"/>
              </a:lnSpc>
            </a:pPr>
            <a:r>
              <a:rPr lang="en-US" sz="1800" i="0" u="none" strike="noStrike">
                <a:solidFill>
                  <a:schemeClr val="tx1">
                    <a:lumMod val="75000"/>
                    <a:lumOff val="25000"/>
                  </a:schemeClr>
                </a:solidFill>
                <a:effectLst/>
                <a:latin typeface="Century Gothic" panose="020B0502020202020204" pitchFamily="34" charset="0"/>
              </a:rPr>
              <a:t>Headshot </a:t>
            </a:r>
          </a:p>
          <a:p>
            <a:pPr algn="l">
              <a:lnSpc>
                <a:spcPct val="100000"/>
              </a:lnSpc>
            </a:pPr>
            <a:r>
              <a:rPr lang="en-US" sz="1800" i="0" u="none" strike="noStrike">
                <a:solidFill>
                  <a:schemeClr val="tx1">
                    <a:lumMod val="75000"/>
                    <a:lumOff val="25000"/>
                  </a:schemeClr>
                </a:solidFill>
                <a:effectLst/>
                <a:latin typeface="Century Gothic" panose="020B0502020202020204" pitchFamily="34" charset="0"/>
              </a:rPr>
              <a:t>Here</a:t>
            </a:r>
            <a:endParaRPr lang="en-US" sz="1800">
              <a:solidFill>
                <a:schemeClr val="tx1">
                  <a:lumMod val="75000"/>
                  <a:lumOff val="25000"/>
                </a:schemeClr>
              </a:solidFill>
              <a:latin typeface="Century Gothic" panose="020B0502020202020204" pitchFamily="34" charset="0"/>
            </a:endParaRPr>
          </a:p>
        </p:txBody>
      </p:sp>
      <p:pic>
        <p:nvPicPr>
          <p:cNvPr id="5" name="Picture 4" descr="A person in a red jacket&#10;&#10;Description automatically generated">
            <a:extLst>
              <a:ext uri="{FF2B5EF4-FFF2-40B4-BE49-F238E27FC236}">
                <a16:creationId xmlns:a16="http://schemas.microsoft.com/office/drawing/2014/main" id="{F792AA3C-830E-6A77-593F-40BF11A1A22F}"/>
              </a:ext>
            </a:extLst>
          </p:cNvPr>
          <p:cNvPicPr>
            <a:picLocks noChangeAspect="1"/>
          </p:cNvPicPr>
          <p:nvPr/>
        </p:nvPicPr>
        <p:blipFill>
          <a:blip r:embed="rId4"/>
          <a:srcRect l="24274" r="24267"/>
          <a:stretch/>
        </p:blipFill>
        <p:spPr>
          <a:xfrm>
            <a:off x="1391134" y="1996180"/>
            <a:ext cx="1953560" cy="25310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409171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lack and white background&#10;&#10;Description automatically generated with medium confidence">
            <a:extLst>
              <a:ext uri="{FF2B5EF4-FFF2-40B4-BE49-F238E27FC236}">
                <a16:creationId xmlns:a16="http://schemas.microsoft.com/office/drawing/2014/main" id="{F3D447B8-B520-41EF-0A91-9B0206B0D6BF}"/>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949450" cy="6858000"/>
          </a:xfrm>
          <a:prstGeom prst="rect">
            <a:avLst/>
          </a:prstGeom>
        </p:spPr>
      </p:pic>
      <p:sp>
        <p:nvSpPr>
          <p:cNvPr id="2" name="Title 1">
            <a:extLst>
              <a:ext uri="{FF2B5EF4-FFF2-40B4-BE49-F238E27FC236}">
                <a16:creationId xmlns:a16="http://schemas.microsoft.com/office/drawing/2014/main" id="{13FF6A8F-D210-F9CD-95C9-00BC591B9A10}"/>
              </a:ext>
            </a:extLst>
          </p:cNvPr>
          <p:cNvSpPr>
            <a:spLocks noGrp="1" noRot="1" noMove="1" noResize="1" noEditPoints="1" noAdjustHandles="1" noChangeArrowheads="1" noChangeShapeType="1"/>
          </p:cNvSpPr>
          <p:nvPr>
            <p:ph type="title"/>
          </p:nvPr>
        </p:nvSpPr>
        <p:spPr>
          <a:xfrm>
            <a:off x="2206346" y="559089"/>
            <a:ext cx="8890862" cy="1315894"/>
          </a:xfrm>
        </p:spPr>
        <p:txBody>
          <a:bodyPr>
            <a:normAutofit/>
          </a:bodyPr>
          <a:lstStyle/>
          <a:p>
            <a:pPr>
              <a:lnSpc>
                <a:spcPct val="100000"/>
              </a:lnSpc>
            </a:pPr>
            <a:r>
              <a:rPr lang="en-US" sz="3600" b="1">
                <a:solidFill>
                  <a:srgbClr val="026BB7"/>
                </a:solidFill>
                <a:latin typeface="Century Gothic" panose="020B0502020202020204" pitchFamily="34" charset="0"/>
                <a:cs typeface="Futura Medium" panose="020B0602020204020303" pitchFamily="34" charset="-79"/>
              </a:rPr>
              <a:t>Agenda</a:t>
            </a:r>
            <a:endParaRPr lang="en-US" sz="3600" b="1">
              <a:latin typeface="Century Gothic" panose="020B0502020202020204" pitchFamily="34" charset="0"/>
            </a:endParaRPr>
          </a:p>
        </p:txBody>
      </p:sp>
      <p:sp>
        <p:nvSpPr>
          <p:cNvPr id="6" name="Title 1">
            <a:extLst>
              <a:ext uri="{FF2B5EF4-FFF2-40B4-BE49-F238E27FC236}">
                <a16:creationId xmlns:a16="http://schemas.microsoft.com/office/drawing/2014/main" id="{0A857069-9934-92D2-E4CB-4897A92E0DD0}"/>
              </a:ext>
            </a:extLst>
          </p:cNvPr>
          <p:cNvSpPr txBox="1">
            <a:spLocks noGrp="1" noRot="1" noMove="1" noResize="1" noEditPoints="1" noAdjustHandles="1" noChangeArrowheads="1" noChangeShapeType="1"/>
          </p:cNvSpPr>
          <p:nvPr/>
        </p:nvSpPr>
        <p:spPr>
          <a:xfrm>
            <a:off x="2206346" y="2124363"/>
            <a:ext cx="8815006" cy="3734271"/>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028700" lvl="1" indent="-571500">
              <a:lnSpc>
                <a:spcPct val="150000"/>
              </a:lnSpc>
              <a:spcAft>
                <a:spcPts val="500"/>
              </a:spcAft>
              <a:buClr>
                <a:srgbClr val="BEC432"/>
              </a:buClr>
              <a:buSzPct val="150000"/>
              <a:buFont typeface="Arial" panose="020B0604020202020204" pitchFamily="34" charset="0"/>
              <a:buChar char="•"/>
            </a:pPr>
            <a:endParaRPr lang="en-US" sz="100" dirty="0">
              <a:solidFill>
                <a:schemeClr val="tx1">
                  <a:lumMod val="75000"/>
                  <a:lumOff val="25000"/>
                </a:schemeClr>
              </a:solidFill>
              <a:latin typeface="Century Gothic" panose="020B0502020202020204" pitchFamily="34" charset="0"/>
              <a:ea typeface="Open Sans" panose="020B0606030504020204" pitchFamily="34" charset="0"/>
              <a:cs typeface="Open Sans" panose="020B0606030504020204" pitchFamily="34" charset="0"/>
            </a:endParaRPr>
          </a:p>
          <a:p>
            <a:pPr>
              <a:lnSpc>
                <a:spcPct val="150000"/>
              </a:lnSpc>
              <a:spcAft>
                <a:spcPts val="500"/>
              </a:spcAft>
              <a:buClr>
                <a:srgbClr val="BEC432"/>
              </a:buClr>
              <a:buSzPct val="150000"/>
            </a:pPr>
            <a:endParaRPr lang="en-US" sz="100" dirty="0">
              <a:solidFill>
                <a:schemeClr val="tx1">
                  <a:lumMod val="75000"/>
                  <a:lumOff val="25000"/>
                </a:schemeClr>
              </a:solidFill>
              <a:latin typeface="Century Gothic" panose="020B0502020202020204" pitchFamily="34" charset="0"/>
              <a:ea typeface="Open Sans" panose="020B0606030504020204" pitchFamily="34" charset="0"/>
              <a:cs typeface="Open Sans" panose="020B0606030504020204" pitchFamily="34" charset="0"/>
            </a:endParaRPr>
          </a:p>
          <a:p>
            <a:pPr marL="571500" indent="-571500">
              <a:lnSpc>
                <a:spcPct val="150000"/>
              </a:lnSpc>
              <a:spcAft>
                <a:spcPts val="1200"/>
              </a:spcAft>
              <a:buClr>
                <a:srgbClr val="BEC432"/>
              </a:buClr>
              <a:buSzPct val="150000"/>
              <a:buFont typeface="Arial" panose="020B0604020202020204" pitchFamily="34" charset="0"/>
              <a:buChar char="•"/>
            </a:pPr>
            <a:r>
              <a:rPr lang="en-US" sz="1800" dirty="0">
                <a:solidFill>
                  <a:schemeClr val="tx1">
                    <a:lumMod val="75000"/>
                    <a:lumOff val="25000"/>
                  </a:schemeClr>
                </a:solidFill>
                <a:latin typeface="Century Gothic" panose="020B0502020202020204" pitchFamily="34" charset="0"/>
                <a:ea typeface="Open Sans" panose="020B0606030504020204" pitchFamily="34" charset="0"/>
                <a:cs typeface="Open Sans" panose="020B0606030504020204" pitchFamily="34" charset="0"/>
              </a:rPr>
              <a:t>About the Northern Virginia Association of Realtors®</a:t>
            </a:r>
          </a:p>
          <a:p>
            <a:pPr marL="571500" indent="-571500">
              <a:lnSpc>
                <a:spcPct val="150000"/>
              </a:lnSpc>
              <a:spcAft>
                <a:spcPts val="1200"/>
              </a:spcAft>
              <a:buClr>
                <a:srgbClr val="BEC432"/>
              </a:buClr>
              <a:buSzPct val="150000"/>
              <a:buFont typeface="Arial" panose="020B0604020202020204" pitchFamily="34" charset="0"/>
              <a:buChar char="•"/>
            </a:pPr>
            <a:r>
              <a:rPr lang="en-US" sz="1800" dirty="0">
                <a:solidFill>
                  <a:schemeClr val="tx1">
                    <a:lumMod val="75000"/>
                    <a:lumOff val="25000"/>
                  </a:schemeClr>
                </a:solidFill>
                <a:latin typeface="Century Gothic" panose="020B0502020202020204" pitchFamily="34" charset="0"/>
                <a:ea typeface="Open Sans" panose="020B0606030504020204" pitchFamily="34" charset="0"/>
                <a:cs typeface="Open Sans" panose="020B0606030504020204" pitchFamily="34" charset="0"/>
              </a:rPr>
              <a:t>Strategic Partner Benefits</a:t>
            </a:r>
          </a:p>
          <a:p>
            <a:pPr marL="571500" indent="-571500">
              <a:lnSpc>
                <a:spcPct val="150000"/>
              </a:lnSpc>
              <a:spcAft>
                <a:spcPts val="1200"/>
              </a:spcAft>
              <a:buClr>
                <a:srgbClr val="BEC432"/>
              </a:buClr>
              <a:buSzPct val="150000"/>
              <a:buFont typeface="Arial" panose="020B0604020202020204" pitchFamily="34" charset="0"/>
              <a:buChar char="•"/>
            </a:pPr>
            <a:r>
              <a:rPr lang="en-US" sz="1800" dirty="0">
                <a:solidFill>
                  <a:schemeClr val="tx1">
                    <a:lumMod val="75000"/>
                    <a:lumOff val="25000"/>
                  </a:schemeClr>
                </a:solidFill>
                <a:latin typeface="Century Gothic" panose="020B0502020202020204" pitchFamily="34" charset="0"/>
                <a:ea typeface="Open Sans" panose="020B0606030504020204" pitchFamily="34" charset="0"/>
                <a:cs typeface="Open Sans" panose="020B0606030504020204" pitchFamily="34" charset="0"/>
              </a:rPr>
              <a:t>Your NVAR Community</a:t>
            </a:r>
          </a:p>
          <a:p>
            <a:pPr marL="571500" indent="-571500">
              <a:lnSpc>
                <a:spcPct val="150000"/>
              </a:lnSpc>
              <a:spcAft>
                <a:spcPts val="1200"/>
              </a:spcAft>
              <a:buClr>
                <a:srgbClr val="BEC432"/>
              </a:buClr>
              <a:buSzPct val="150000"/>
              <a:buFont typeface="Arial" panose="020B0604020202020204" pitchFamily="34" charset="0"/>
              <a:buChar char="•"/>
            </a:pPr>
            <a:r>
              <a:rPr lang="en-US" sz="1800" dirty="0">
                <a:solidFill>
                  <a:schemeClr val="tx1">
                    <a:lumMod val="75000"/>
                    <a:lumOff val="25000"/>
                  </a:schemeClr>
                </a:solidFill>
                <a:latin typeface="Century Gothic" panose="020B0502020202020204" pitchFamily="34" charset="0"/>
                <a:ea typeface="Open Sans" panose="020B0606030504020204" pitchFamily="34" charset="0"/>
                <a:cs typeface="Open Sans" panose="020B0606030504020204" pitchFamily="34" charset="0"/>
              </a:rPr>
              <a:t>Strategic Partnership Levels</a:t>
            </a:r>
            <a:endParaRPr lang="en-US" sz="1800" dirty="0">
              <a:solidFill>
                <a:schemeClr val="tx1">
                  <a:lumMod val="75000"/>
                  <a:lumOff val="25000"/>
                </a:schemeClr>
              </a:solidFill>
              <a:latin typeface="Century Gothic" panose="020B0502020202020204" pitchFamily="34" charset="0"/>
            </a:endParaRPr>
          </a:p>
          <a:p>
            <a:pPr marL="571500" indent="-571500">
              <a:lnSpc>
                <a:spcPct val="150000"/>
              </a:lnSpc>
              <a:spcAft>
                <a:spcPts val="1200"/>
              </a:spcAft>
              <a:buClr>
                <a:srgbClr val="BEC432"/>
              </a:buClr>
              <a:buSzPct val="150000"/>
              <a:buFont typeface="Arial" panose="020B0604020202020204" pitchFamily="34" charset="0"/>
              <a:buChar char="•"/>
            </a:pPr>
            <a:endParaRPr lang="en-US" sz="1800" dirty="0">
              <a:solidFill>
                <a:schemeClr val="tx1">
                  <a:lumMod val="75000"/>
                  <a:lumOff val="25000"/>
                </a:schemeClr>
              </a:solidFill>
              <a:latin typeface="Century Gothic" panose="020B0502020202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1C69D0E5-A212-197D-5D7F-198EE5BF34E3}"/>
              </a:ext>
            </a:extLst>
          </p:cNvPr>
          <p:cNvPicPr>
            <a:picLocks noGrp="1" noRot="1" noChangeAspect="1" noMove="1" noResize="1" noEditPoints="1" noAdjustHandles="1" noChangeArrowheads="1" noChangeShapeType="1" noCrop="1"/>
          </p:cNvPicPr>
          <p:nvPr/>
        </p:nvPicPr>
        <p:blipFill>
          <a:blip r:embed="rId3"/>
          <a:stretch>
            <a:fillRect/>
          </a:stretch>
        </p:blipFill>
        <p:spPr>
          <a:xfrm>
            <a:off x="0" y="6210363"/>
            <a:ext cx="12192000" cy="647699"/>
          </a:xfrm>
          <a:prstGeom prst="rect">
            <a:avLst/>
          </a:prstGeom>
        </p:spPr>
      </p:pic>
    </p:spTree>
    <p:extLst>
      <p:ext uri="{BB962C8B-B14F-4D97-AF65-F5344CB8AC3E}">
        <p14:creationId xmlns:p14="http://schemas.microsoft.com/office/powerpoint/2010/main" val="10997504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rectangle with black lines&#10;&#10;Description automatically generated">
            <a:extLst>
              <a:ext uri="{FF2B5EF4-FFF2-40B4-BE49-F238E27FC236}">
                <a16:creationId xmlns:a16="http://schemas.microsoft.com/office/drawing/2014/main" id="{82A46594-1F5E-4289-7ABB-BD5194544DFE}"/>
              </a:ext>
            </a:extLst>
          </p:cNvPr>
          <p:cNvPicPr>
            <a:picLocks noGrp="1" noRot="1" noChangeAspect="1" noMove="1" noResize="1" noEditPoints="1" noAdjustHandles="1" noChangeArrowheads="1" noChangeShapeType="1" noCrop="1"/>
          </p:cNvPicPr>
          <p:nvPr/>
        </p:nvPicPr>
        <p:blipFill>
          <a:blip r:embed="rId2"/>
          <a:stretch>
            <a:fillRect/>
          </a:stretch>
        </p:blipFill>
        <p:spPr>
          <a:xfrm>
            <a:off x="-11312" y="6350"/>
            <a:ext cx="12203312" cy="6851650"/>
          </a:xfrm>
          <a:prstGeom prst="rect">
            <a:avLst/>
          </a:prstGeom>
        </p:spPr>
      </p:pic>
      <p:pic>
        <p:nvPicPr>
          <p:cNvPr id="5" name="Picture 4" descr="A black rectangle with yellow border&#10;&#10;Description automatically generated">
            <a:extLst>
              <a:ext uri="{FF2B5EF4-FFF2-40B4-BE49-F238E27FC236}">
                <a16:creationId xmlns:a16="http://schemas.microsoft.com/office/drawing/2014/main" id="{2256BF3E-B51E-658A-1BBE-8FE9ECDCC21A}"/>
              </a:ext>
            </a:extLst>
          </p:cNvPr>
          <p:cNvPicPr>
            <a:picLocks noChangeAspect="1"/>
          </p:cNvPicPr>
          <p:nvPr/>
        </p:nvPicPr>
        <p:blipFill>
          <a:blip r:embed="rId3"/>
          <a:stretch>
            <a:fillRect/>
          </a:stretch>
        </p:blipFill>
        <p:spPr>
          <a:xfrm>
            <a:off x="0" y="2580391"/>
            <a:ext cx="12192000" cy="1697217"/>
          </a:xfrm>
          <a:prstGeom prst="rect">
            <a:avLst/>
          </a:prstGeom>
        </p:spPr>
      </p:pic>
      <p:sp>
        <p:nvSpPr>
          <p:cNvPr id="13" name="Title 1">
            <a:extLst>
              <a:ext uri="{FF2B5EF4-FFF2-40B4-BE49-F238E27FC236}">
                <a16:creationId xmlns:a16="http://schemas.microsoft.com/office/drawing/2014/main" id="{BFCBE503-DAF1-7498-7523-68970099CDF9}"/>
              </a:ext>
            </a:extLst>
          </p:cNvPr>
          <p:cNvSpPr>
            <a:spLocks noGrp="1"/>
          </p:cNvSpPr>
          <p:nvPr>
            <p:ph type="title"/>
          </p:nvPr>
        </p:nvSpPr>
        <p:spPr>
          <a:xfrm>
            <a:off x="2627417" y="2595316"/>
            <a:ext cx="6937166" cy="1667366"/>
          </a:xfrm>
        </p:spPr>
        <p:txBody>
          <a:bodyPr anchor="ctr">
            <a:normAutofit/>
          </a:bodyPr>
          <a:lstStyle/>
          <a:p>
            <a:pPr algn="ctr">
              <a:lnSpc>
                <a:spcPct val="100000"/>
              </a:lnSpc>
            </a:pPr>
            <a:r>
              <a:rPr lang="en-US" sz="3600" b="1">
                <a:solidFill>
                  <a:srgbClr val="026BB7"/>
                </a:solidFill>
                <a:latin typeface="Century Gothic" panose="020B0502020202020204" pitchFamily="34" charset="0"/>
                <a:cs typeface="Futura Medium" panose="020B0602020204020303" pitchFamily="34" charset="-79"/>
              </a:rPr>
              <a:t>Thank You</a:t>
            </a:r>
            <a:endParaRPr lang="en-US" sz="3600" b="1">
              <a:latin typeface="Century Gothic" panose="020B0502020202020204" pitchFamily="34" charset="0"/>
            </a:endParaRPr>
          </a:p>
        </p:txBody>
      </p:sp>
      <p:pic>
        <p:nvPicPr>
          <p:cNvPr id="3" name="Picture 2">
            <a:extLst>
              <a:ext uri="{FF2B5EF4-FFF2-40B4-BE49-F238E27FC236}">
                <a16:creationId xmlns:a16="http://schemas.microsoft.com/office/drawing/2014/main" id="{50F2E3CA-46CF-52C6-38C6-45B3E7E2F096}"/>
              </a:ext>
            </a:extLst>
          </p:cNvPr>
          <p:cNvPicPr>
            <a:picLocks noChangeAspect="1"/>
          </p:cNvPicPr>
          <p:nvPr/>
        </p:nvPicPr>
        <p:blipFill>
          <a:blip r:embed="rId4"/>
          <a:stretch>
            <a:fillRect/>
          </a:stretch>
        </p:blipFill>
        <p:spPr>
          <a:xfrm>
            <a:off x="5239166" y="377687"/>
            <a:ext cx="1713668" cy="910868"/>
          </a:xfrm>
          <a:prstGeom prst="rect">
            <a:avLst/>
          </a:prstGeom>
        </p:spPr>
      </p:pic>
      <p:sp>
        <p:nvSpPr>
          <p:cNvPr id="2" name="Title 1">
            <a:extLst>
              <a:ext uri="{FF2B5EF4-FFF2-40B4-BE49-F238E27FC236}">
                <a16:creationId xmlns:a16="http://schemas.microsoft.com/office/drawing/2014/main" id="{9552F9DE-7B9A-C54C-DD79-52B972174FB1}"/>
              </a:ext>
            </a:extLst>
          </p:cNvPr>
          <p:cNvSpPr txBox="1">
            <a:spLocks/>
          </p:cNvSpPr>
          <p:nvPr/>
        </p:nvSpPr>
        <p:spPr>
          <a:xfrm>
            <a:off x="4396593" y="6033230"/>
            <a:ext cx="3398813" cy="6441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2800" b="1">
                <a:solidFill>
                  <a:schemeClr val="bg1">
                    <a:lumMod val="75000"/>
                  </a:schemeClr>
                </a:solidFill>
                <a:latin typeface="Century Gothic" panose="020B0502020202020204" pitchFamily="34" charset="0"/>
                <a:cs typeface="Futura Medium" panose="020B0602020204020303" pitchFamily="34" charset="-79"/>
              </a:rPr>
              <a:t>www.nvar.com</a:t>
            </a:r>
            <a:endParaRPr lang="en-US" sz="2800" b="1">
              <a:solidFill>
                <a:schemeClr val="bg1">
                  <a:lumMod val="75000"/>
                </a:schemeClr>
              </a:solidFill>
              <a:latin typeface="Century Gothic" panose="020B0502020202020204" pitchFamily="34" charset="0"/>
            </a:endParaRPr>
          </a:p>
        </p:txBody>
      </p:sp>
    </p:spTree>
    <p:extLst>
      <p:ext uri="{BB962C8B-B14F-4D97-AF65-F5344CB8AC3E}">
        <p14:creationId xmlns:p14="http://schemas.microsoft.com/office/powerpoint/2010/main" val="2047698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lack and white background&#10;&#10;Description automatically generated with medium confidence">
            <a:extLst>
              <a:ext uri="{FF2B5EF4-FFF2-40B4-BE49-F238E27FC236}">
                <a16:creationId xmlns:a16="http://schemas.microsoft.com/office/drawing/2014/main" id="{F3D447B8-B520-41EF-0A91-9B0206B0D6BF}"/>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949450" cy="6858000"/>
          </a:xfrm>
          <a:prstGeom prst="rect">
            <a:avLst/>
          </a:prstGeom>
        </p:spPr>
      </p:pic>
      <p:sp>
        <p:nvSpPr>
          <p:cNvPr id="2" name="Title 1">
            <a:extLst>
              <a:ext uri="{FF2B5EF4-FFF2-40B4-BE49-F238E27FC236}">
                <a16:creationId xmlns:a16="http://schemas.microsoft.com/office/drawing/2014/main" id="{13FF6A8F-D210-F9CD-95C9-00BC591B9A10}"/>
              </a:ext>
            </a:extLst>
          </p:cNvPr>
          <p:cNvSpPr>
            <a:spLocks noGrp="1" noRot="1" noMove="1" noResize="1" noEditPoints="1" noAdjustHandles="1" noChangeArrowheads="1" noChangeShapeType="1"/>
          </p:cNvSpPr>
          <p:nvPr>
            <p:ph type="title"/>
          </p:nvPr>
        </p:nvSpPr>
        <p:spPr>
          <a:xfrm>
            <a:off x="2206346" y="559089"/>
            <a:ext cx="8890862" cy="1315894"/>
          </a:xfrm>
        </p:spPr>
        <p:txBody>
          <a:bodyPr>
            <a:normAutofit/>
          </a:bodyPr>
          <a:lstStyle/>
          <a:p>
            <a:pPr>
              <a:lnSpc>
                <a:spcPct val="100000"/>
              </a:lnSpc>
            </a:pPr>
            <a:r>
              <a:rPr lang="en-US" sz="3600" b="1">
                <a:solidFill>
                  <a:srgbClr val="026BB7"/>
                </a:solidFill>
                <a:latin typeface="Century Gothic" panose="020B0502020202020204" pitchFamily="34" charset="0"/>
                <a:cs typeface="Futura Medium" panose="020B0602020204020303" pitchFamily="34" charset="-79"/>
              </a:rPr>
              <a:t>NVAR What We Do &amp; Our Mission</a:t>
            </a:r>
            <a:endParaRPr lang="en-US" sz="3600" b="1">
              <a:latin typeface="Century Gothic" panose="020B0502020202020204" pitchFamily="34" charset="0"/>
            </a:endParaRPr>
          </a:p>
        </p:txBody>
      </p:sp>
      <p:sp>
        <p:nvSpPr>
          <p:cNvPr id="5" name="Title 1">
            <a:extLst>
              <a:ext uri="{FF2B5EF4-FFF2-40B4-BE49-F238E27FC236}">
                <a16:creationId xmlns:a16="http://schemas.microsoft.com/office/drawing/2014/main" id="{BCEC472F-E89D-5209-9670-30E1F9FF25B6}"/>
              </a:ext>
            </a:extLst>
          </p:cNvPr>
          <p:cNvSpPr txBox="1">
            <a:spLocks/>
          </p:cNvSpPr>
          <p:nvPr/>
        </p:nvSpPr>
        <p:spPr>
          <a:xfrm>
            <a:off x="5657256" y="2002521"/>
            <a:ext cx="5315544" cy="3658017"/>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150000"/>
              </a:lnSpc>
              <a:spcBef>
                <a:spcPts val="0"/>
              </a:spcBef>
              <a:spcAft>
                <a:spcPts val="0"/>
              </a:spcAft>
              <a:buClrTx/>
              <a:buSzTx/>
              <a:buFontTx/>
              <a:buNone/>
              <a:tabLst/>
              <a:defRPr/>
            </a:pPr>
            <a:r>
              <a:rPr lang="en-US" sz="1400" b="1">
                <a:solidFill>
                  <a:srgbClr val="BEC432"/>
                </a:solidFill>
                <a:latin typeface="Century Gothic" panose="020B0502020202020204" pitchFamily="34" charset="0"/>
                <a:ea typeface="Open Sans" panose="020B0606030504020204" pitchFamily="34" charset="0"/>
                <a:cs typeface="Open Sans" panose="020B0606030504020204" pitchFamily="34" charset="0"/>
              </a:rPr>
              <a:t>What We Do</a:t>
            </a:r>
            <a:endParaRPr lang="en-US" sz="1400" b="1">
              <a:solidFill>
                <a:srgbClr val="BEC432"/>
              </a:solidFill>
              <a:latin typeface="Century Gothic" panose="020B0502020202020204" pitchFamily="34" charset="0"/>
              <a:ea typeface="Open Sans Semibold" panose="020B0606030504020204" pitchFamily="34" charset="0"/>
              <a:cs typeface="Open Sans Semibold" panose="020B0606030504020204" pitchFamily="34" charset="0"/>
            </a:endParaRPr>
          </a:p>
          <a:p>
            <a:pPr>
              <a:lnSpc>
                <a:spcPct val="150000"/>
              </a:lnSpc>
              <a:spcAft>
                <a:spcPts val="1200"/>
              </a:spcAft>
              <a:buClr>
                <a:srgbClr val="BEC432"/>
              </a:buClr>
              <a:buSzPct val="150000"/>
            </a:pPr>
            <a:r>
              <a:rPr lang="en-US" sz="1400">
                <a:solidFill>
                  <a:schemeClr val="tx1">
                    <a:lumMod val="75000"/>
                    <a:lumOff val="25000"/>
                  </a:schemeClr>
                </a:solidFill>
                <a:latin typeface="Century Gothic" panose="020B0502020202020204" pitchFamily="34" charset="0"/>
                <a:ea typeface="Open Sans" panose="020B0606030504020204" pitchFamily="34" charset="0"/>
                <a:cs typeface="Open Sans" panose="020B0606030504020204" pitchFamily="34" charset="0"/>
              </a:rPr>
              <a:t>NVAR serves as the voice of real estate in the Greater Northern Virginia region. We support our 13,000 members with essential resources, including industry education, advocacy, networking and professional development opportunities.</a:t>
            </a:r>
          </a:p>
        </p:txBody>
      </p:sp>
      <p:sp>
        <p:nvSpPr>
          <p:cNvPr id="8" name="Title 1">
            <a:extLst>
              <a:ext uri="{FF2B5EF4-FFF2-40B4-BE49-F238E27FC236}">
                <a16:creationId xmlns:a16="http://schemas.microsoft.com/office/drawing/2014/main" id="{7FD95046-97BF-0988-BAE4-A02288024301}"/>
              </a:ext>
            </a:extLst>
          </p:cNvPr>
          <p:cNvSpPr txBox="1">
            <a:spLocks/>
          </p:cNvSpPr>
          <p:nvPr/>
        </p:nvSpPr>
        <p:spPr>
          <a:xfrm>
            <a:off x="5657256" y="4037511"/>
            <a:ext cx="5875023" cy="3658017"/>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150000"/>
              </a:lnSpc>
              <a:spcBef>
                <a:spcPts val="0"/>
              </a:spcBef>
              <a:spcAft>
                <a:spcPts val="0"/>
              </a:spcAft>
              <a:buClrTx/>
              <a:buSzTx/>
              <a:buFontTx/>
              <a:buNone/>
              <a:tabLst/>
              <a:defRPr/>
            </a:pPr>
            <a:r>
              <a:rPr lang="en-US" sz="1400" b="1">
                <a:solidFill>
                  <a:srgbClr val="BEC432"/>
                </a:solidFill>
                <a:latin typeface="Century Gothic" panose="020B0502020202020204" pitchFamily="34" charset="0"/>
                <a:ea typeface="Open Sans" panose="020B0606030504020204" pitchFamily="34" charset="0"/>
                <a:cs typeface="Open Sans" panose="020B0606030504020204" pitchFamily="34" charset="0"/>
              </a:rPr>
              <a:t>Mission</a:t>
            </a:r>
            <a:endParaRPr lang="en-US" sz="1400" b="1">
              <a:solidFill>
                <a:srgbClr val="BEC432"/>
              </a:solidFill>
              <a:latin typeface="Century Gothic" panose="020B0502020202020204" pitchFamily="34" charset="0"/>
              <a:ea typeface="Open Sans Semibold" panose="020B0606030504020204" pitchFamily="34" charset="0"/>
              <a:cs typeface="Open Sans Semibold" panose="020B0606030504020204" pitchFamily="34" charset="0"/>
            </a:endParaRPr>
          </a:p>
          <a:p>
            <a:pPr>
              <a:lnSpc>
                <a:spcPct val="150000"/>
              </a:lnSpc>
              <a:spcAft>
                <a:spcPts val="1200"/>
              </a:spcAft>
              <a:buClr>
                <a:srgbClr val="BEC432"/>
              </a:buClr>
              <a:buSzPct val="150000"/>
            </a:pPr>
            <a:r>
              <a:rPr lang="en-US" sz="1400">
                <a:solidFill>
                  <a:schemeClr val="tx1">
                    <a:lumMod val="75000"/>
                    <a:lumOff val="25000"/>
                  </a:schemeClr>
                </a:solidFill>
                <a:latin typeface="Century Gothic" panose="020B0502020202020204" pitchFamily="34" charset="0"/>
                <a:ea typeface="Open Sans" panose="020B0606030504020204" pitchFamily="34" charset="0"/>
                <a:cs typeface="Open Sans" panose="020B0606030504020204" pitchFamily="34" charset="0"/>
              </a:rPr>
              <a:t>Elevating Realtor® success by delivering exceptional value, driving innovation, and impacting the industry.</a:t>
            </a:r>
          </a:p>
        </p:txBody>
      </p:sp>
      <p:pic>
        <p:nvPicPr>
          <p:cNvPr id="6" name="Picture 5">
            <a:extLst>
              <a:ext uri="{FF2B5EF4-FFF2-40B4-BE49-F238E27FC236}">
                <a16:creationId xmlns:a16="http://schemas.microsoft.com/office/drawing/2014/main" id="{5C9A61D3-4BB7-EF17-9207-CAF665B35D97}"/>
              </a:ext>
            </a:extLst>
          </p:cNvPr>
          <p:cNvPicPr>
            <a:picLocks noGrp="1" noRot="1" noChangeAspect="1" noMove="1" noResize="1" noEditPoints="1" noAdjustHandles="1" noChangeArrowheads="1" noChangeShapeType="1" noCrop="1"/>
          </p:cNvPicPr>
          <p:nvPr/>
        </p:nvPicPr>
        <p:blipFill>
          <a:blip r:embed="rId3"/>
          <a:stretch>
            <a:fillRect/>
          </a:stretch>
        </p:blipFill>
        <p:spPr>
          <a:xfrm>
            <a:off x="0" y="6210363"/>
            <a:ext cx="12192000" cy="647699"/>
          </a:xfrm>
          <a:prstGeom prst="rect">
            <a:avLst/>
          </a:prstGeom>
        </p:spPr>
      </p:pic>
      <p:pic>
        <p:nvPicPr>
          <p:cNvPr id="4" name="Picture 3" descr="A group of women smiling at a table&#10;&#10;Description automatically generated">
            <a:extLst>
              <a:ext uri="{FF2B5EF4-FFF2-40B4-BE49-F238E27FC236}">
                <a16:creationId xmlns:a16="http://schemas.microsoft.com/office/drawing/2014/main" id="{B81F15A2-C07C-961D-9061-577AC6D9C30B}"/>
              </a:ext>
            </a:extLst>
          </p:cNvPr>
          <p:cNvPicPr>
            <a:picLocks noChangeAspect="1"/>
          </p:cNvPicPr>
          <p:nvPr/>
        </p:nvPicPr>
        <p:blipFill>
          <a:blip r:embed="rId4"/>
          <a:stretch>
            <a:fillRect/>
          </a:stretch>
        </p:blipFill>
        <p:spPr>
          <a:xfrm>
            <a:off x="1653463" y="1874983"/>
            <a:ext cx="3429000" cy="3429000"/>
          </a:xfrm>
          <a:prstGeom prst="rect">
            <a:avLst/>
          </a:prstGeom>
        </p:spPr>
      </p:pic>
    </p:spTree>
    <p:extLst>
      <p:ext uri="{BB962C8B-B14F-4D97-AF65-F5344CB8AC3E}">
        <p14:creationId xmlns:p14="http://schemas.microsoft.com/office/powerpoint/2010/main" val="26331468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lack and white background&#10;&#10;Description automatically generated with medium confidence">
            <a:extLst>
              <a:ext uri="{FF2B5EF4-FFF2-40B4-BE49-F238E27FC236}">
                <a16:creationId xmlns:a16="http://schemas.microsoft.com/office/drawing/2014/main" id="{F3D447B8-B520-41EF-0A91-9B0206B0D6BF}"/>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949450" cy="6858000"/>
          </a:xfrm>
          <a:prstGeom prst="rect">
            <a:avLst/>
          </a:prstGeom>
        </p:spPr>
      </p:pic>
      <p:sp>
        <p:nvSpPr>
          <p:cNvPr id="2" name="Title 1">
            <a:extLst>
              <a:ext uri="{FF2B5EF4-FFF2-40B4-BE49-F238E27FC236}">
                <a16:creationId xmlns:a16="http://schemas.microsoft.com/office/drawing/2014/main" id="{13FF6A8F-D210-F9CD-95C9-00BC591B9A10}"/>
              </a:ext>
            </a:extLst>
          </p:cNvPr>
          <p:cNvSpPr>
            <a:spLocks noGrp="1" noRot="1" noMove="1" noResize="1" noEditPoints="1" noAdjustHandles="1" noChangeArrowheads="1" noChangeShapeType="1"/>
          </p:cNvSpPr>
          <p:nvPr>
            <p:ph type="title"/>
          </p:nvPr>
        </p:nvSpPr>
        <p:spPr>
          <a:xfrm>
            <a:off x="2206346" y="559089"/>
            <a:ext cx="8890862" cy="1315894"/>
          </a:xfrm>
        </p:spPr>
        <p:txBody>
          <a:bodyPr>
            <a:normAutofit/>
          </a:bodyPr>
          <a:lstStyle/>
          <a:p>
            <a:pPr>
              <a:lnSpc>
                <a:spcPct val="100000"/>
              </a:lnSpc>
            </a:pPr>
            <a:r>
              <a:rPr lang="en-US" sz="3600" b="1">
                <a:solidFill>
                  <a:srgbClr val="026BB7"/>
                </a:solidFill>
                <a:latin typeface="Century Gothic" panose="020B0502020202020204" pitchFamily="34" charset="0"/>
                <a:cs typeface="Futura Medium" panose="020B0602020204020303" pitchFamily="34" charset="-79"/>
              </a:rPr>
              <a:t>Who is NVAR?</a:t>
            </a:r>
            <a:endParaRPr lang="en-US" sz="3600" b="1">
              <a:latin typeface="Century Gothic" panose="020B0502020202020204" pitchFamily="34" charset="0"/>
            </a:endParaRPr>
          </a:p>
        </p:txBody>
      </p:sp>
      <p:sp>
        <p:nvSpPr>
          <p:cNvPr id="5" name="Title 1">
            <a:extLst>
              <a:ext uri="{FF2B5EF4-FFF2-40B4-BE49-F238E27FC236}">
                <a16:creationId xmlns:a16="http://schemas.microsoft.com/office/drawing/2014/main" id="{BCEC472F-E89D-5209-9670-30E1F9FF25B6}"/>
              </a:ext>
            </a:extLst>
          </p:cNvPr>
          <p:cNvSpPr txBox="1">
            <a:spLocks/>
          </p:cNvSpPr>
          <p:nvPr/>
        </p:nvSpPr>
        <p:spPr>
          <a:xfrm>
            <a:off x="1389530" y="4469902"/>
            <a:ext cx="2547671" cy="3658017"/>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rgbClr val="BEC432"/>
                </a:solidFill>
                <a:latin typeface="Century Gothic" panose="020B0502020202020204" pitchFamily="34" charset="0"/>
                <a:ea typeface="Open Sans" panose="020B0606030504020204" pitchFamily="34" charset="0"/>
                <a:cs typeface="Open Sans" panose="020B0606030504020204" pitchFamily="34" charset="0"/>
              </a:rPr>
              <a:t>13,000+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rgbClr val="BEC432"/>
                </a:solidFill>
                <a:latin typeface="Century Gothic" panose="020B0502020202020204" pitchFamily="34" charset="0"/>
                <a:ea typeface="Open Sans" panose="020B0606030504020204" pitchFamily="34" charset="0"/>
                <a:cs typeface="Open Sans" panose="020B0606030504020204" pitchFamily="34" charset="0"/>
              </a:rPr>
              <a:t>Realtors® in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rgbClr val="BEC432"/>
                </a:solidFill>
                <a:latin typeface="Century Gothic" panose="020B0502020202020204" pitchFamily="34" charset="0"/>
                <a:ea typeface="Open Sans" panose="020B0606030504020204" pitchFamily="34" charset="0"/>
                <a:cs typeface="Open Sans" panose="020B0606030504020204" pitchFamily="34" charset="0"/>
              </a:rPr>
              <a:t>Northern Virginia</a:t>
            </a:r>
            <a:endParaRPr lang="en-US" sz="1400">
              <a:solidFill>
                <a:srgbClr val="BEC432"/>
              </a:solidFill>
              <a:latin typeface="Century Gothic" panose="020B0502020202020204" pitchFamily="34" charset="0"/>
              <a:ea typeface="Open Sans Semibold" panose="020B0606030504020204" pitchFamily="34" charset="0"/>
              <a:cs typeface="Open Sans Semibold" panose="020B0606030504020204" pitchFamily="34" charset="0"/>
            </a:endParaRPr>
          </a:p>
        </p:txBody>
      </p:sp>
      <p:pic>
        <p:nvPicPr>
          <p:cNvPr id="6" name="Picture 5">
            <a:extLst>
              <a:ext uri="{FF2B5EF4-FFF2-40B4-BE49-F238E27FC236}">
                <a16:creationId xmlns:a16="http://schemas.microsoft.com/office/drawing/2014/main" id="{E19C05FA-F745-BEE2-41F3-7402E622DBCD}"/>
              </a:ext>
            </a:extLst>
          </p:cNvPr>
          <p:cNvPicPr>
            <a:picLocks noGrp="1" noRot="1" noChangeAspect="1" noMove="1" noResize="1" noEditPoints="1" noAdjustHandles="1" noChangeArrowheads="1" noChangeShapeType="1" noCrop="1"/>
          </p:cNvPicPr>
          <p:nvPr/>
        </p:nvPicPr>
        <p:blipFill>
          <a:blip r:embed="rId3"/>
          <a:stretch>
            <a:fillRect/>
          </a:stretch>
        </p:blipFill>
        <p:spPr>
          <a:xfrm>
            <a:off x="0" y="6210363"/>
            <a:ext cx="12192000" cy="647699"/>
          </a:xfrm>
          <a:prstGeom prst="rect">
            <a:avLst/>
          </a:prstGeom>
        </p:spPr>
      </p:pic>
      <p:sp>
        <p:nvSpPr>
          <p:cNvPr id="3" name="Title 1">
            <a:extLst>
              <a:ext uri="{FF2B5EF4-FFF2-40B4-BE49-F238E27FC236}">
                <a16:creationId xmlns:a16="http://schemas.microsoft.com/office/drawing/2014/main" id="{7A99D966-9F61-6F15-1B59-D58503871EFD}"/>
              </a:ext>
            </a:extLst>
          </p:cNvPr>
          <p:cNvSpPr txBox="1">
            <a:spLocks/>
          </p:cNvSpPr>
          <p:nvPr/>
        </p:nvSpPr>
        <p:spPr>
          <a:xfrm>
            <a:off x="4319672" y="4469902"/>
            <a:ext cx="2289851" cy="3658017"/>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rgbClr val="BEC432"/>
                </a:solidFill>
                <a:latin typeface="Century Gothic" panose="020B0502020202020204" pitchFamily="34" charset="0"/>
                <a:ea typeface="Open Sans" panose="020B0606030504020204" pitchFamily="34" charset="0"/>
                <a:cs typeface="Open Sans" panose="020B0606030504020204" pitchFamily="34" charset="0"/>
              </a:rPr>
              <a:t>$15+ Billion+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rgbClr val="BEC432"/>
                </a:solidFill>
                <a:latin typeface="Century Gothic" panose="020B0502020202020204" pitchFamily="34" charset="0"/>
                <a:ea typeface="Open Sans" panose="020B0606030504020204" pitchFamily="34" charset="0"/>
                <a:cs typeface="Open Sans" panose="020B0606030504020204" pitchFamily="34" charset="0"/>
              </a:rPr>
              <a:t>Real Estate transactions each year</a:t>
            </a:r>
            <a:endParaRPr lang="en-US" sz="1400">
              <a:solidFill>
                <a:srgbClr val="BEC432"/>
              </a:solidFill>
              <a:latin typeface="Century Gothic" panose="020B0502020202020204" pitchFamily="34" charset="0"/>
              <a:ea typeface="Open Sans Semibold" panose="020B0606030504020204" pitchFamily="34" charset="0"/>
              <a:cs typeface="Open Sans Semibold" panose="020B0606030504020204" pitchFamily="34" charset="0"/>
            </a:endParaRPr>
          </a:p>
        </p:txBody>
      </p:sp>
      <p:sp>
        <p:nvSpPr>
          <p:cNvPr id="4" name="Title 1">
            <a:extLst>
              <a:ext uri="{FF2B5EF4-FFF2-40B4-BE49-F238E27FC236}">
                <a16:creationId xmlns:a16="http://schemas.microsoft.com/office/drawing/2014/main" id="{AD177ECE-248D-D621-F3F7-48B5C4B91A64}"/>
              </a:ext>
            </a:extLst>
          </p:cNvPr>
          <p:cNvSpPr txBox="1">
            <a:spLocks/>
          </p:cNvSpPr>
          <p:nvPr/>
        </p:nvSpPr>
        <p:spPr>
          <a:xfrm>
            <a:off x="6991994" y="4469902"/>
            <a:ext cx="2289851" cy="3658017"/>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rgbClr val="BEC432"/>
                </a:solidFill>
                <a:latin typeface="Century Gothic" panose="020B0502020202020204" pitchFamily="34" charset="0"/>
                <a:ea typeface="Open Sans" panose="020B0606030504020204" pitchFamily="34" charset="0"/>
                <a:cs typeface="Open Sans" panose="020B0606030504020204" pitchFamily="34" charset="0"/>
              </a:rPr>
              <a:t>Top 12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rgbClr val="BEC432"/>
                </a:solidFill>
                <a:latin typeface="Century Gothic" panose="020B0502020202020204" pitchFamily="34" charset="0"/>
                <a:ea typeface="Open Sans" panose="020B0606030504020204" pitchFamily="34" charset="0"/>
                <a:cs typeface="Open Sans" panose="020B0606030504020204" pitchFamily="34" charset="0"/>
              </a:rPr>
              <a:t>Largest Local Association in the Nation</a:t>
            </a:r>
            <a:endParaRPr lang="en-US" sz="1400">
              <a:solidFill>
                <a:srgbClr val="BEC432"/>
              </a:solidFill>
              <a:latin typeface="Century Gothic" panose="020B0502020202020204" pitchFamily="34" charset="0"/>
              <a:ea typeface="Open Sans Semibold" panose="020B0606030504020204" pitchFamily="34" charset="0"/>
              <a:cs typeface="Open Sans Semibold" panose="020B0606030504020204" pitchFamily="34" charset="0"/>
            </a:endParaRPr>
          </a:p>
        </p:txBody>
      </p:sp>
      <p:sp>
        <p:nvSpPr>
          <p:cNvPr id="9" name="Title 1">
            <a:extLst>
              <a:ext uri="{FF2B5EF4-FFF2-40B4-BE49-F238E27FC236}">
                <a16:creationId xmlns:a16="http://schemas.microsoft.com/office/drawing/2014/main" id="{FF87AF42-654A-46DB-AC93-44CE7A8C0F04}"/>
              </a:ext>
            </a:extLst>
          </p:cNvPr>
          <p:cNvSpPr txBox="1">
            <a:spLocks/>
          </p:cNvSpPr>
          <p:nvPr/>
        </p:nvSpPr>
        <p:spPr>
          <a:xfrm>
            <a:off x="9664315" y="4469902"/>
            <a:ext cx="2289851" cy="3658017"/>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rgbClr val="BEC432"/>
                </a:solidFill>
                <a:latin typeface="Century Gothic" panose="020B0502020202020204" pitchFamily="34" charset="0"/>
                <a:ea typeface="Open Sans" panose="020B0606030504020204" pitchFamily="34" charset="0"/>
                <a:cs typeface="Open Sans" panose="020B0606030504020204" pitchFamily="34" charset="0"/>
              </a:rPr>
              <a:t>300+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rgbClr val="BEC432"/>
                </a:solidFill>
                <a:latin typeface="Century Gothic" panose="020B0502020202020204" pitchFamily="34" charset="0"/>
                <a:ea typeface="Open Sans" panose="020B0606030504020204" pitchFamily="34" charset="0"/>
                <a:cs typeface="Open Sans" panose="020B0606030504020204" pitchFamily="34" charset="0"/>
              </a:rPr>
              <a:t>Service Provider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rgbClr val="BEC432"/>
                </a:solidFill>
                <a:latin typeface="Century Gothic" panose="020B0502020202020204" pitchFamily="34" charset="0"/>
                <a:ea typeface="Open Sans" panose="020B0606030504020204" pitchFamily="34" charset="0"/>
                <a:cs typeface="Open Sans" panose="020B0606030504020204" pitchFamily="34" charset="0"/>
              </a:rPr>
              <a:t>Members</a:t>
            </a:r>
            <a:endParaRPr lang="en-US" sz="1400">
              <a:solidFill>
                <a:srgbClr val="BEC432"/>
              </a:solidFill>
              <a:latin typeface="Century Gothic" panose="020B0502020202020204" pitchFamily="34" charset="0"/>
              <a:ea typeface="Open Sans Semibold" panose="020B0606030504020204" pitchFamily="34" charset="0"/>
              <a:cs typeface="Open Sans Semibold" panose="020B0606030504020204" pitchFamily="34" charset="0"/>
            </a:endParaRPr>
          </a:p>
        </p:txBody>
      </p:sp>
      <p:pic>
        <p:nvPicPr>
          <p:cNvPr id="12" name="Picture 11" descr="A group of people posing for a photo&#10;&#10;Description automatically generated">
            <a:extLst>
              <a:ext uri="{FF2B5EF4-FFF2-40B4-BE49-F238E27FC236}">
                <a16:creationId xmlns:a16="http://schemas.microsoft.com/office/drawing/2014/main" id="{6CE9273C-AF07-6E6F-DDF8-73FB6A070230}"/>
              </a:ext>
            </a:extLst>
          </p:cNvPr>
          <p:cNvPicPr>
            <a:picLocks noChangeAspect="1"/>
          </p:cNvPicPr>
          <p:nvPr/>
        </p:nvPicPr>
        <p:blipFill>
          <a:blip r:embed="rId4"/>
          <a:stretch>
            <a:fillRect/>
          </a:stretch>
        </p:blipFill>
        <p:spPr>
          <a:xfrm>
            <a:off x="1622779" y="2159459"/>
            <a:ext cx="2081171" cy="2081171"/>
          </a:xfrm>
          <a:prstGeom prst="rect">
            <a:avLst/>
          </a:prstGeom>
        </p:spPr>
      </p:pic>
      <p:pic>
        <p:nvPicPr>
          <p:cNvPr id="14" name="Picture 13" descr="A group of women smiling&#10;&#10;Description automatically generated">
            <a:extLst>
              <a:ext uri="{FF2B5EF4-FFF2-40B4-BE49-F238E27FC236}">
                <a16:creationId xmlns:a16="http://schemas.microsoft.com/office/drawing/2014/main" id="{D95A2DD4-F861-D80B-592B-F18A7558910F}"/>
              </a:ext>
            </a:extLst>
          </p:cNvPr>
          <p:cNvPicPr>
            <a:picLocks noChangeAspect="1"/>
          </p:cNvPicPr>
          <p:nvPr/>
        </p:nvPicPr>
        <p:blipFill>
          <a:blip r:embed="rId5"/>
          <a:stretch>
            <a:fillRect/>
          </a:stretch>
        </p:blipFill>
        <p:spPr>
          <a:xfrm>
            <a:off x="4348260" y="2159459"/>
            <a:ext cx="2081171" cy="2081171"/>
          </a:xfrm>
          <a:prstGeom prst="rect">
            <a:avLst/>
          </a:prstGeom>
        </p:spPr>
      </p:pic>
      <p:pic>
        <p:nvPicPr>
          <p:cNvPr id="18" name="Picture 17" descr="A group of people posing for a photo&#10;&#10;Description automatically generated">
            <a:extLst>
              <a:ext uri="{FF2B5EF4-FFF2-40B4-BE49-F238E27FC236}">
                <a16:creationId xmlns:a16="http://schemas.microsoft.com/office/drawing/2014/main" id="{B7EAAF61-51D6-AFF8-3E60-6514799C6813}"/>
              </a:ext>
            </a:extLst>
          </p:cNvPr>
          <p:cNvPicPr>
            <a:picLocks noChangeAspect="1"/>
          </p:cNvPicPr>
          <p:nvPr/>
        </p:nvPicPr>
        <p:blipFill>
          <a:blip r:embed="rId6"/>
          <a:stretch>
            <a:fillRect/>
          </a:stretch>
        </p:blipFill>
        <p:spPr>
          <a:xfrm>
            <a:off x="7073741" y="2159459"/>
            <a:ext cx="2081171" cy="2081171"/>
          </a:xfrm>
          <a:prstGeom prst="rect">
            <a:avLst/>
          </a:prstGeom>
        </p:spPr>
      </p:pic>
      <p:pic>
        <p:nvPicPr>
          <p:cNvPr id="20" name="Picture 19" descr="A group of men smiling&#10;&#10;Description automatically generated">
            <a:extLst>
              <a:ext uri="{FF2B5EF4-FFF2-40B4-BE49-F238E27FC236}">
                <a16:creationId xmlns:a16="http://schemas.microsoft.com/office/drawing/2014/main" id="{080A9057-5D78-2B7C-2641-AEA795C5E724}"/>
              </a:ext>
            </a:extLst>
          </p:cNvPr>
          <p:cNvPicPr>
            <a:picLocks noChangeAspect="1"/>
          </p:cNvPicPr>
          <p:nvPr/>
        </p:nvPicPr>
        <p:blipFill>
          <a:blip r:embed="rId7"/>
          <a:stretch>
            <a:fillRect/>
          </a:stretch>
        </p:blipFill>
        <p:spPr>
          <a:xfrm>
            <a:off x="9799222" y="2159459"/>
            <a:ext cx="2081171" cy="2081171"/>
          </a:xfrm>
          <a:prstGeom prst="rect">
            <a:avLst/>
          </a:prstGeom>
        </p:spPr>
      </p:pic>
    </p:spTree>
    <p:extLst>
      <p:ext uri="{BB962C8B-B14F-4D97-AF65-F5344CB8AC3E}">
        <p14:creationId xmlns:p14="http://schemas.microsoft.com/office/powerpoint/2010/main" val="23840533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lack and white background&#10;&#10;Description automatically generated with medium confidence">
            <a:extLst>
              <a:ext uri="{FF2B5EF4-FFF2-40B4-BE49-F238E27FC236}">
                <a16:creationId xmlns:a16="http://schemas.microsoft.com/office/drawing/2014/main" id="{F3D447B8-B520-41EF-0A91-9B0206B0D6BF}"/>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949450" cy="6858000"/>
          </a:xfrm>
          <a:prstGeom prst="rect">
            <a:avLst/>
          </a:prstGeom>
        </p:spPr>
      </p:pic>
      <p:sp>
        <p:nvSpPr>
          <p:cNvPr id="2" name="Title 1">
            <a:extLst>
              <a:ext uri="{FF2B5EF4-FFF2-40B4-BE49-F238E27FC236}">
                <a16:creationId xmlns:a16="http://schemas.microsoft.com/office/drawing/2014/main" id="{13FF6A8F-D210-F9CD-95C9-00BC591B9A10}"/>
              </a:ext>
            </a:extLst>
          </p:cNvPr>
          <p:cNvSpPr>
            <a:spLocks noGrp="1" noRot="1" noMove="1" noResize="1" noEditPoints="1" noAdjustHandles="1" noChangeArrowheads="1" noChangeShapeType="1"/>
          </p:cNvSpPr>
          <p:nvPr>
            <p:ph type="title"/>
          </p:nvPr>
        </p:nvSpPr>
        <p:spPr>
          <a:xfrm>
            <a:off x="2206346" y="559089"/>
            <a:ext cx="8890862" cy="1315894"/>
          </a:xfrm>
        </p:spPr>
        <p:txBody>
          <a:bodyPr>
            <a:normAutofit/>
          </a:bodyPr>
          <a:lstStyle/>
          <a:p>
            <a:pPr>
              <a:lnSpc>
                <a:spcPct val="100000"/>
              </a:lnSpc>
            </a:pPr>
            <a:r>
              <a:rPr lang="en-US" sz="3600" b="1">
                <a:solidFill>
                  <a:srgbClr val="026BB7"/>
                </a:solidFill>
                <a:latin typeface="Century Gothic" panose="020B0502020202020204" pitchFamily="34" charset="0"/>
                <a:cs typeface="Futura Medium" panose="020B0602020204020303" pitchFamily="34" charset="-79"/>
              </a:rPr>
              <a:t>What Makes NVAR Special?</a:t>
            </a:r>
            <a:endParaRPr lang="en-US" sz="3600" b="1">
              <a:latin typeface="Century Gothic" panose="020B0502020202020204" pitchFamily="34" charset="0"/>
            </a:endParaRPr>
          </a:p>
        </p:txBody>
      </p:sp>
      <p:sp>
        <p:nvSpPr>
          <p:cNvPr id="6" name="Title 1">
            <a:extLst>
              <a:ext uri="{FF2B5EF4-FFF2-40B4-BE49-F238E27FC236}">
                <a16:creationId xmlns:a16="http://schemas.microsoft.com/office/drawing/2014/main" id="{0A857069-9934-92D2-E4CB-4897A92E0DD0}"/>
              </a:ext>
            </a:extLst>
          </p:cNvPr>
          <p:cNvSpPr txBox="1">
            <a:spLocks noGrp="1" noRot="1" noMove="1" noResize="1" noEditPoints="1" noAdjustHandles="1" noChangeArrowheads="1" noChangeShapeType="1"/>
          </p:cNvSpPr>
          <p:nvPr/>
        </p:nvSpPr>
        <p:spPr>
          <a:xfrm>
            <a:off x="2206346" y="2124363"/>
            <a:ext cx="8815006" cy="3734271"/>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lnSpc>
                <a:spcPct val="150000"/>
              </a:lnSpc>
              <a:spcAft>
                <a:spcPts val="500"/>
              </a:spcAft>
              <a:buClr>
                <a:srgbClr val="BEC432"/>
              </a:buClr>
              <a:buSzPct val="150000"/>
              <a:buFont typeface="Arial" panose="020B0604020202020204" pitchFamily="34" charset="0"/>
              <a:buChar char="•"/>
            </a:pPr>
            <a:r>
              <a:rPr lang="en-US" sz="1800">
                <a:solidFill>
                  <a:schemeClr val="tx1">
                    <a:lumMod val="75000"/>
                    <a:lumOff val="25000"/>
                  </a:schemeClr>
                </a:solidFill>
                <a:latin typeface="Century Gothic" panose="020B0502020202020204" pitchFamily="34" charset="0"/>
                <a:ea typeface="Open Sans" panose="020B0606030504020204" pitchFamily="34" charset="0"/>
                <a:cs typeface="Open Sans" panose="020B0606030504020204" pitchFamily="34" charset="0"/>
              </a:rPr>
              <a:t>The voice of real estate in Northern Virginia</a:t>
            </a:r>
          </a:p>
          <a:p>
            <a:pPr marL="571500" indent="-571500">
              <a:lnSpc>
                <a:spcPct val="150000"/>
              </a:lnSpc>
              <a:spcAft>
                <a:spcPts val="500"/>
              </a:spcAft>
              <a:buClr>
                <a:srgbClr val="BEC432"/>
              </a:buClr>
              <a:buSzPct val="150000"/>
              <a:buFont typeface="Arial" panose="020B0604020202020204" pitchFamily="34" charset="0"/>
              <a:buChar char="•"/>
            </a:pPr>
            <a:r>
              <a:rPr lang="en-US" sz="1800">
                <a:solidFill>
                  <a:schemeClr val="tx1">
                    <a:lumMod val="75000"/>
                    <a:lumOff val="25000"/>
                  </a:schemeClr>
                </a:solidFill>
                <a:latin typeface="Century Gothic" panose="020B0502020202020204" pitchFamily="34" charset="0"/>
                <a:ea typeface="Open Sans" panose="020B0606030504020204" pitchFamily="34" charset="0"/>
                <a:cs typeface="Open Sans" panose="020B0606030504020204" pitchFamily="34" charset="0"/>
              </a:rPr>
              <a:t>Growing global presence – inbound &amp; outbound clients</a:t>
            </a:r>
          </a:p>
          <a:p>
            <a:pPr marL="571500" indent="-571500">
              <a:lnSpc>
                <a:spcPct val="150000"/>
              </a:lnSpc>
              <a:spcAft>
                <a:spcPts val="500"/>
              </a:spcAft>
              <a:buClr>
                <a:srgbClr val="BEC432"/>
              </a:buClr>
              <a:buSzPct val="150000"/>
              <a:buFont typeface="Arial" panose="020B0604020202020204" pitchFamily="34" charset="0"/>
              <a:buChar char="•"/>
            </a:pPr>
            <a:r>
              <a:rPr lang="en-US" sz="1800">
                <a:solidFill>
                  <a:schemeClr val="tx1">
                    <a:lumMod val="75000"/>
                    <a:lumOff val="25000"/>
                  </a:schemeClr>
                </a:solidFill>
                <a:latin typeface="Century Gothic" panose="020B0502020202020204" pitchFamily="34" charset="0"/>
                <a:ea typeface="Open Sans" panose="020B0606030504020204" pitchFamily="34" charset="0"/>
                <a:cs typeface="Open Sans" panose="020B0606030504020204" pitchFamily="34" charset="0"/>
              </a:rPr>
              <a:t>400+ educational programs and events annually</a:t>
            </a:r>
          </a:p>
          <a:p>
            <a:pPr marL="571500" indent="-571500">
              <a:lnSpc>
                <a:spcPct val="150000"/>
              </a:lnSpc>
              <a:spcAft>
                <a:spcPts val="500"/>
              </a:spcAft>
              <a:buClr>
                <a:srgbClr val="BEC432"/>
              </a:buClr>
              <a:buSzPct val="150000"/>
              <a:buFont typeface="Arial" panose="020B0604020202020204" pitchFamily="34" charset="0"/>
              <a:buChar char="•"/>
            </a:pPr>
            <a:r>
              <a:rPr lang="en-US" sz="1800">
                <a:solidFill>
                  <a:schemeClr val="tx1">
                    <a:lumMod val="75000"/>
                    <a:lumOff val="25000"/>
                  </a:schemeClr>
                </a:solidFill>
                <a:latin typeface="Century Gothic" panose="020B0502020202020204" pitchFamily="34" charset="0"/>
                <a:ea typeface="Open Sans" panose="020B0606030504020204" pitchFamily="34" charset="0"/>
                <a:cs typeface="Open Sans" panose="020B0606030504020204" pitchFamily="34" charset="0"/>
              </a:rPr>
              <a:t>Ability to volunteer alongside fellow members on forums and committees</a:t>
            </a:r>
          </a:p>
          <a:p>
            <a:pPr marL="571500" indent="-571500">
              <a:lnSpc>
                <a:spcPct val="150000"/>
              </a:lnSpc>
              <a:spcAft>
                <a:spcPts val="500"/>
              </a:spcAft>
              <a:buClr>
                <a:srgbClr val="BEC432"/>
              </a:buClr>
              <a:buSzPct val="150000"/>
              <a:buFont typeface="Arial" panose="020B0604020202020204" pitchFamily="34" charset="0"/>
              <a:buChar char="•"/>
            </a:pPr>
            <a:r>
              <a:rPr lang="en-US" sz="1800">
                <a:solidFill>
                  <a:schemeClr val="tx1">
                    <a:lumMod val="75000"/>
                    <a:lumOff val="25000"/>
                  </a:schemeClr>
                </a:solidFill>
                <a:latin typeface="Century Gothic" panose="020B0502020202020204" pitchFamily="34" charset="0"/>
                <a:ea typeface="Open Sans" panose="020B0606030504020204" pitchFamily="34" charset="0"/>
                <a:cs typeface="Open Sans" panose="020B0606030504020204" pitchFamily="34" charset="0"/>
              </a:rPr>
              <a:t>Close relationship with Bright MLS and industry leader partners</a:t>
            </a:r>
          </a:p>
          <a:p>
            <a:pPr marL="571500" indent="-571500">
              <a:lnSpc>
                <a:spcPct val="150000"/>
              </a:lnSpc>
              <a:spcAft>
                <a:spcPts val="500"/>
              </a:spcAft>
              <a:buClr>
                <a:srgbClr val="BEC432"/>
              </a:buClr>
              <a:buSzPct val="150000"/>
              <a:buFont typeface="Arial" panose="020B0604020202020204" pitchFamily="34" charset="0"/>
              <a:buChar char="•"/>
            </a:pPr>
            <a:r>
              <a:rPr lang="en-US" sz="1800">
                <a:solidFill>
                  <a:schemeClr val="tx1">
                    <a:lumMod val="75000"/>
                    <a:lumOff val="25000"/>
                  </a:schemeClr>
                </a:solidFill>
                <a:latin typeface="Century Gothic" panose="020B0502020202020204" pitchFamily="34" charset="0"/>
                <a:ea typeface="Open Sans" panose="020B0606030504020204" pitchFamily="34" charset="0"/>
                <a:cs typeface="Open Sans" panose="020B0606030504020204" pitchFamily="34" charset="0"/>
              </a:rPr>
              <a:t>Advocates for homeownership in Northern Virginia and beyond</a:t>
            </a:r>
          </a:p>
          <a:p>
            <a:pPr marL="571500" indent="-571500">
              <a:lnSpc>
                <a:spcPct val="150000"/>
              </a:lnSpc>
              <a:spcAft>
                <a:spcPts val="500"/>
              </a:spcAft>
              <a:buClr>
                <a:srgbClr val="BEC432"/>
              </a:buClr>
              <a:buSzPct val="150000"/>
              <a:buFont typeface="Arial" panose="020B0604020202020204" pitchFamily="34" charset="0"/>
              <a:buChar char="•"/>
            </a:pPr>
            <a:r>
              <a:rPr lang="en-US" sz="1800">
                <a:solidFill>
                  <a:schemeClr val="tx1">
                    <a:lumMod val="75000"/>
                    <a:lumOff val="25000"/>
                  </a:schemeClr>
                </a:solidFill>
                <a:latin typeface="Century Gothic" panose="020B0502020202020204" pitchFamily="34" charset="0"/>
                <a:ea typeface="Open Sans" panose="020B0606030504020204" pitchFamily="34" charset="0"/>
                <a:cs typeface="Open Sans" panose="020B0606030504020204" pitchFamily="34" charset="0"/>
              </a:rPr>
              <a:t>Countless member benefits including complimentary Virginia Continuing Education (CE), Post-Licensing (PL), and Broker Continuing Education; Standard Forms Library; Docs+; Digital Experience Center (DXC)</a:t>
            </a:r>
            <a:endParaRPr lang="en-US" sz="1800">
              <a:solidFill>
                <a:schemeClr val="tx1">
                  <a:lumMod val="75000"/>
                  <a:lumOff val="25000"/>
                </a:schemeClr>
              </a:solidFill>
              <a:latin typeface="Century Gothic" panose="020B0502020202020204" pitchFamily="34" charset="0"/>
            </a:endParaRPr>
          </a:p>
          <a:p>
            <a:pPr marL="571500" indent="-571500">
              <a:lnSpc>
                <a:spcPct val="150000"/>
              </a:lnSpc>
              <a:spcAft>
                <a:spcPts val="1200"/>
              </a:spcAft>
              <a:buClr>
                <a:srgbClr val="BEC432"/>
              </a:buClr>
              <a:buSzPct val="150000"/>
              <a:buFont typeface="Arial" panose="020B0604020202020204" pitchFamily="34" charset="0"/>
              <a:buChar char="•"/>
            </a:pPr>
            <a:endParaRPr lang="en-US" sz="1800">
              <a:solidFill>
                <a:schemeClr val="tx1">
                  <a:lumMod val="75000"/>
                  <a:lumOff val="25000"/>
                </a:schemeClr>
              </a:solidFill>
              <a:latin typeface="Century Gothic" panose="020B0502020202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E8476238-CF92-B92E-2264-A6828C3B9AA1}"/>
              </a:ext>
            </a:extLst>
          </p:cNvPr>
          <p:cNvPicPr>
            <a:picLocks noChangeAspect="1"/>
          </p:cNvPicPr>
          <p:nvPr/>
        </p:nvPicPr>
        <p:blipFill>
          <a:blip r:embed="rId3"/>
          <a:stretch>
            <a:fillRect/>
          </a:stretch>
        </p:blipFill>
        <p:spPr>
          <a:xfrm>
            <a:off x="10256150" y="802569"/>
            <a:ext cx="1248703" cy="660471"/>
          </a:xfrm>
          <a:prstGeom prst="rect">
            <a:avLst/>
          </a:prstGeom>
        </p:spPr>
      </p:pic>
    </p:spTree>
    <p:extLst>
      <p:ext uri="{BB962C8B-B14F-4D97-AF65-F5344CB8AC3E}">
        <p14:creationId xmlns:p14="http://schemas.microsoft.com/office/powerpoint/2010/main" val="33561516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C1A15E-2B07-0E50-1A5C-38D8545987B8}"/>
            </a:ext>
          </a:extLst>
        </p:cNvPr>
        <p:cNvGrpSpPr/>
        <p:nvPr/>
      </p:nvGrpSpPr>
      <p:grpSpPr>
        <a:xfrm>
          <a:off x="0" y="0"/>
          <a:ext cx="0" cy="0"/>
          <a:chOff x="0" y="0"/>
          <a:chExt cx="0" cy="0"/>
        </a:xfrm>
      </p:grpSpPr>
      <p:pic>
        <p:nvPicPr>
          <p:cNvPr id="11" name="Picture 10" descr="A black and white background&#10;&#10;Description automatically generated with medium confidence">
            <a:extLst>
              <a:ext uri="{FF2B5EF4-FFF2-40B4-BE49-F238E27FC236}">
                <a16:creationId xmlns:a16="http://schemas.microsoft.com/office/drawing/2014/main" id="{15D8D64C-830E-CCFE-378E-2BD9A4F47FFC}"/>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949450" cy="6858000"/>
          </a:xfrm>
          <a:prstGeom prst="rect">
            <a:avLst/>
          </a:prstGeom>
        </p:spPr>
      </p:pic>
      <p:sp>
        <p:nvSpPr>
          <p:cNvPr id="2" name="Title 1">
            <a:extLst>
              <a:ext uri="{FF2B5EF4-FFF2-40B4-BE49-F238E27FC236}">
                <a16:creationId xmlns:a16="http://schemas.microsoft.com/office/drawing/2014/main" id="{A66E8E01-EED7-D566-E56B-1F2E5B8633AD}"/>
              </a:ext>
            </a:extLst>
          </p:cNvPr>
          <p:cNvSpPr>
            <a:spLocks noGrp="1" noRot="1" noMove="1" noResize="1" noEditPoints="1" noAdjustHandles="1" noChangeArrowheads="1" noChangeShapeType="1"/>
          </p:cNvSpPr>
          <p:nvPr>
            <p:ph type="title"/>
          </p:nvPr>
        </p:nvSpPr>
        <p:spPr>
          <a:xfrm>
            <a:off x="2206346" y="559089"/>
            <a:ext cx="8890862" cy="1315894"/>
          </a:xfrm>
        </p:spPr>
        <p:txBody>
          <a:bodyPr>
            <a:normAutofit/>
          </a:bodyPr>
          <a:lstStyle/>
          <a:p>
            <a:pPr>
              <a:lnSpc>
                <a:spcPct val="100000"/>
              </a:lnSpc>
            </a:pPr>
            <a:r>
              <a:rPr lang="en-US" sz="3600" b="1">
                <a:solidFill>
                  <a:srgbClr val="026BB7"/>
                </a:solidFill>
                <a:latin typeface="Century Gothic" panose="020B0502020202020204" pitchFamily="34" charset="0"/>
                <a:cs typeface="Futura Medium" panose="020B0602020204020303" pitchFamily="34" charset="-79"/>
              </a:rPr>
              <a:t>Board of Directors</a:t>
            </a:r>
            <a:endParaRPr lang="en-US" sz="3600" b="1">
              <a:latin typeface="Century Gothic" panose="020B0502020202020204" pitchFamily="34" charset="0"/>
            </a:endParaRPr>
          </a:p>
        </p:txBody>
      </p:sp>
      <p:sp>
        <p:nvSpPr>
          <p:cNvPr id="5" name="Title 1">
            <a:extLst>
              <a:ext uri="{FF2B5EF4-FFF2-40B4-BE49-F238E27FC236}">
                <a16:creationId xmlns:a16="http://schemas.microsoft.com/office/drawing/2014/main" id="{BD83D781-7039-AAA4-9DB6-6E9133A7D182}"/>
              </a:ext>
            </a:extLst>
          </p:cNvPr>
          <p:cNvSpPr txBox="1">
            <a:spLocks/>
          </p:cNvSpPr>
          <p:nvPr/>
        </p:nvSpPr>
        <p:spPr>
          <a:xfrm>
            <a:off x="6944506" y="1565200"/>
            <a:ext cx="5315544" cy="3658017"/>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150000"/>
              </a:lnSpc>
              <a:spcBef>
                <a:spcPts val="0"/>
              </a:spcBef>
              <a:spcAft>
                <a:spcPts val="0"/>
              </a:spcAft>
              <a:buClrTx/>
              <a:buSzTx/>
              <a:buFontTx/>
              <a:buNone/>
              <a:tabLst/>
              <a:defRPr/>
            </a:pPr>
            <a:r>
              <a:rPr lang="en-US" sz="1400" b="1">
                <a:solidFill>
                  <a:srgbClr val="BEC432"/>
                </a:solidFill>
                <a:latin typeface="Century Gothic" panose="020B0502020202020204" pitchFamily="34" charset="0"/>
                <a:ea typeface="Open Sans" panose="020B0606030504020204" pitchFamily="34" charset="0"/>
                <a:cs typeface="Open Sans" panose="020B0606030504020204" pitchFamily="34" charset="0"/>
              </a:rPr>
              <a:t>16 Members</a:t>
            </a:r>
            <a:endParaRPr lang="en-US" sz="1400" b="1">
              <a:solidFill>
                <a:srgbClr val="BEC432"/>
              </a:solidFill>
              <a:latin typeface="Century Gothic" panose="020B0502020202020204" pitchFamily="34" charset="0"/>
              <a:ea typeface="Open Sans Semibold" panose="020B0606030504020204" pitchFamily="34" charset="0"/>
              <a:cs typeface="Open Sans Semibold" panose="020B0606030504020204" pitchFamily="34" charset="0"/>
            </a:endParaRPr>
          </a:p>
          <a:p>
            <a:pPr marL="285750" indent="-285750">
              <a:lnSpc>
                <a:spcPct val="150000"/>
              </a:lnSpc>
              <a:spcAft>
                <a:spcPts val="1200"/>
              </a:spcAft>
              <a:buClr>
                <a:srgbClr val="BEC432"/>
              </a:buClr>
              <a:buSzPct val="150000"/>
              <a:buFont typeface="Arial" panose="020B0604020202020204" pitchFamily="34" charset="0"/>
              <a:buChar char="•"/>
            </a:pPr>
            <a:r>
              <a:rPr lang="en-US" sz="1400">
                <a:solidFill>
                  <a:schemeClr val="tx1">
                    <a:lumMod val="75000"/>
                    <a:lumOff val="25000"/>
                  </a:schemeClr>
                </a:solidFill>
                <a:latin typeface="Century Gothic" panose="020B0502020202020204" pitchFamily="34" charset="0"/>
                <a:ea typeface="Open Sans" panose="020B0606030504020204" pitchFamily="34" charset="0"/>
                <a:cs typeface="Open Sans" panose="020B0606030504020204" pitchFamily="34" charset="0"/>
              </a:rPr>
              <a:t>12 elected at-large to 2-year staggered terms</a:t>
            </a:r>
          </a:p>
          <a:p>
            <a:pPr marL="285750" indent="-285750">
              <a:lnSpc>
                <a:spcPct val="150000"/>
              </a:lnSpc>
              <a:spcAft>
                <a:spcPts val="1200"/>
              </a:spcAft>
              <a:buClr>
                <a:srgbClr val="BEC432"/>
              </a:buClr>
              <a:buSzPct val="150000"/>
              <a:buFont typeface="Arial" panose="020B0604020202020204" pitchFamily="34" charset="0"/>
              <a:buChar char="•"/>
            </a:pPr>
            <a:r>
              <a:rPr lang="en-US" sz="1400">
                <a:solidFill>
                  <a:schemeClr val="tx1">
                    <a:lumMod val="75000"/>
                    <a:lumOff val="25000"/>
                  </a:schemeClr>
                </a:solidFill>
                <a:latin typeface="Century Gothic" panose="020B0502020202020204" pitchFamily="34" charset="0"/>
                <a:ea typeface="Open Sans" panose="020B0606030504020204" pitchFamily="34" charset="0"/>
                <a:cs typeface="Open Sans" panose="020B0606030504020204" pitchFamily="34" charset="0"/>
              </a:rPr>
              <a:t>3 appointed by the President to a 1-year term</a:t>
            </a:r>
          </a:p>
          <a:p>
            <a:pPr marL="285750" indent="-285750">
              <a:lnSpc>
                <a:spcPct val="150000"/>
              </a:lnSpc>
              <a:spcAft>
                <a:spcPts val="1200"/>
              </a:spcAft>
              <a:buClr>
                <a:srgbClr val="BEC432"/>
              </a:buClr>
              <a:buSzPct val="150000"/>
              <a:buFont typeface="Arial" panose="020B0604020202020204" pitchFamily="34" charset="0"/>
              <a:buChar char="•"/>
            </a:pPr>
            <a:r>
              <a:rPr lang="en-US" sz="1400">
                <a:solidFill>
                  <a:schemeClr val="tx1">
                    <a:lumMod val="75000"/>
                    <a:lumOff val="25000"/>
                  </a:schemeClr>
                </a:solidFill>
                <a:latin typeface="Century Gothic" panose="020B0502020202020204" pitchFamily="34" charset="0"/>
                <a:ea typeface="Open Sans" panose="020B0606030504020204" pitchFamily="34" charset="0"/>
                <a:cs typeface="Open Sans" panose="020B0606030504020204" pitchFamily="34" charset="0"/>
              </a:rPr>
              <a:t>1 Immediate Past President</a:t>
            </a:r>
          </a:p>
          <a:p>
            <a:pPr marL="285750" indent="-285750">
              <a:lnSpc>
                <a:spcPct val="150000"/>
              </a:lnSpc>
              <a:spcAft>
                <a:spcPts val="1200"/>
              </a:spcAft>
              <a:buClr>
                <a:srgbClr val="BEC432"/>
              </a:buClr>
              <a:buSzPct val="150000"/>
              <a:buFont typeface="Arial" panose="020B0604020202020204" pitchFamily="34" charset="0"/>
              <a:buChar char="•"/>
            </a:pPr>
            <a:r>
              <a:rPr lang="en-US" sz="1400">
                <a:solidFill>
                  <a:schemeClr val="tx1">
                    <a:lumMod val="75000"/>
                    <a:lumOff val="25000"/>
                  </a:schemeClr>
                </a:solidFill>
                <a:latin typeface="Century Gothic" panose="020B0502020202020204" pitchFamily="34" charset="0"/>
                <a:ea typeface="Open Sans" panose="020B0606030504020204" pitchFamily="34" charset="0"/>
                <a:cs typeface="Open Sans" panose="020B0606030504020204" pitchFamily="34" charset="0"/>
              </a:rPr>
              <a:t>6-year term limit; can re-run after 1 year off</a:t>
            </a:r>
          </a:p>
        </p:txBody>
      </p:sp>
      <p:sp>
        <p:nvSpPr>
          <p:cNvPr id="8" name="Title 1">
            <a:extLst>
              <a:ext uri="{FF2B5EF4-FFF2-40B4-BE49-F238E27FC236}">
                <a16:creationId xmlns:a16="http://schemas.microsoft.com/office/drawing/2014/main" id="{E7C22B06-A043-BC1B-DC56-7338A98D1BF1}"/>
              </a:ext>
            </a:extLst>
          </p:cNvPr>
          <p:cNvSpPr txBox="1">
            <a:spLocks/>
          </p:cNvSpPr>
          <p:nvPr/>
        </p:nvSpPr>
        <p:spPr>
          <a:xfrm>
            <a:off x="6944506" y="3795234"/>
            <a:ext cx="5875023" cy="3658017"/>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150000"/>
              </a:lnSpc>
              <a:spcBef>
                <a:spcPts val="0"/>
              </a:spcBef>
              <a:spcAft>
                <a:spcPts val="0"/>
              </a:spcAft>
              <a:buClrTx/>
              <a:buSzTx/>
              <a:buFontTx/>
              <a:buNone/>
              <a:tabLst/>
              <a:defRPr/>
            </a:pPr>
            <a:r>
              <a:rPr lang="en-US" sz="1400" b="1">
                <a:solidFill>
                  <a:srgbClr val="BEC432"/>
                </a:solidFill>
                <a:latin typeface="Century Gothic" panose="020B0502020202020204" pitchFamily="34" charset="0"/>
                <a:ea typeface="Open Sans" panose="020B0606030504020204" pitchFamily="34" charset="0"/>
                <a:cs typeface="Open Sans" panose="020B0606030504020204" pitchFamily="34" charset="0"/>
              </a:rPr>
              <a:t>Officers</a:t>
            </a:r>
            <a:endParaRPr lang="en-US" sz="1400" b="1">
              <a:solidFill>
                <a:srgbClr val="BEC432"/>
              </a:solidFill>
              <a:latin typeface="Century Gothic" panose="020B0502020202020204" pitchFamily="34" charset="0"/>
              <a:ea typeface="Open Sans Semibold" panose="020B0606030504020204" pitchFamily="34" charset="0"/>
              <a:cs typeface="Open Sans Semibold" panose="020B0606030504020204" pitchFamily="34" charset="0"/>
            </a:endParaRPr>
          </a:p>
          <a:p>
            <a:pPr marL="285750" indent="-285750">
              <a:lnSpc>
                <a:spcPct val="150000"/>
              </a:lnSpc>
              <a:spcAft>
                <a:spcPts val="1200"/>
              </a:spcAft>
              <a:buClr>
                <a:srgbClr val="BEC432"/>
              </a:buClr>
              <a:buSzPct val="150000"/>
              <a:buFont typeface="Arial" panose="020B0604020202020204" pitchFamily="34" charset="0"/>
              <a:buChar char="•"/>
            </a:pPr>
            <a:r>
              <a:rPr lang="en-US" sz="1400">
                <a:solidFill>
                  <a:schemeClr val="tx1">
                    <a:lumMod val="75000"/>
                    <a:lumOff val="25000"/>
                  </a:schemeClr>
                </a:solidFill>
                <a:latin typeface="Century Gothic" panose="020B0502020202020204" pitchFamily="34" charset="0"/>
                <a:ea typeface="Open Sans" panose="020B0606030504020204" pitchFamily="34" charset="0"/>
                <a:cs typeface="Open Sans" panose="020B0606030504020204" pitchFamily="34" charset="0"/>
              </a:rPr>
              <a:t>President</a:t>
            </a:r>
          </a:p>
          <a:p>
            <a:pPr marL="285750" indent="-285750">
              <a:lnSpc>
                <a:spcPct val="150000"/>
              </a:lnSpc>
              <a:spcAft>
                <a:spcPts val="1200"/>
              </a:spcAft>
              <a:buClr>
                <a:srgbClr val="BEC432"/>
              </a:buClr>
              <a:buSzPct val="150000"/>
              <a:buFont typeface="Arial" panose="020B0604020202020204" pitchFamily="34" charset="0"/>
              <a:buChar char="•"/>
            </a:pPr>
            <a:r>
              <a:rPr lang="en-US" sz="1400">
                <a:solidFill>
                  <a:schemeClr val="tx1">
                    <a:lumMod val="75000"/>
                    <a:lumOff val="25000"/>
                  </a:schemeClr>
                </a:solidFill>
                <a:latin typeface="Century Gothic" panose="020B0502020202020204" pitchFamily="34" charset="0"/>
                <a:ea typeface="Open Sans" panose="020B0606030504020204" pitchFamily="34" charset="0"/>
                <a:cs typeface="Open Sans" panose="020B0606030504020204" pitchFamily="34" charset="0"/>
              </a:rPr>
              <a:t>President-Elect</a:t>
            </a:r>
          </a:p>
          <a:p>
            <a:pPr marL="285750" indent="-285750">
              <a:lnSpc>
                <a:spcPct val="150000"/>
              </a:lnSpc>
              <a:spcAft>
                <a:spcPts val="1200"/>
              </a:spcAft>
              <a:buClr>
                <a:srgbClr val="BEC432"/>
              </a:buClr>
              <a:buSzPct val="150000"/>
              <a:buFont typeface="Arial" panose="020B0604020202020204" pitchFamily="34" charset="0"/>
              <a:buChar char="•"/>
            </a:pPr>
            <a:r>
              <a:rPr lang="en-US" sz="1400">
                <a:solidFill>
                  <a:schemeClr val="tx1">
                    <a:lumMod val="75000"/>
                    <a:lumOff val="25000"/>
                  </a:schemeClr>
                </a:solidFill>
                <a:latin typeface="Century Gothic" panose="020B0502020202020204" pitchFamily="34" charset="0"/>
                <a:ea typeface="Open Sans" panose="020B0606030504020204" pitchFamily="34" charset="0"/>
                <a:cs typeface="Open Sans" panose="020B0606030504020204" pitchFamily="34" charset="0"/>
              </a:rPr>
              <a:t>Secretary/Treasurer</a:t>
            </a:r>
          </a:p>
          <a:p>
            <a:pPr marL="285750" indent="-285750">
              <a:lnSpc>
                <a:spcPct val="150000"/>
              </a:lnSpc>
              <a:spcAft>
                <a:spcPts val="1200"/>
              </a:spcAft>
              <a:buClr>
                <a:srgbClr val="BEC432"/>
              </a:buClr>
              <a:buSzPct val="150000"/>
              <a:buFont typeface="Arial" panose="020B0604020202020204" pitchFamily="34" charset="0"/>
              <a:buChar char="•"/>
            </a:pPr>
            <a:r>
              <a:rPr lang="en-US" sz="1400">
                <a:solidFill>
                  <a:schemeClr val="tx1">
                    <a:lumMod val="75000"/>
                    <a:lumOff val="25000"/>
                  </a:schemeClr>
                </a:solidFill>
                <a:latin typeface="Century Gothic" panose="020B0502020202020204" pitchFamily="34" charset="0"/>
                <a:ea typeface="Open Sans" panose="020B0606030504020204" pitchFamily="34" charset="0"/>
                <a:cs typeface="Open Sans" panose="020B0606030504020204" pitchFamily="34" charset="0"/>
              </a:rPr>
              <a:t>Immediate Past President</a:t>
            </a:r>
          </a:p>
        </p:txBody>
      </p:sp>
      <p:pic>
        <p:nvPicPr>
          <p:cNvPr id="6" name="Picture 5">
            <a:extLst>
              <a:ext uri="{FF2B5EF4-FFF2-40B4-BE49-F238E27FC236}">
                <a16:creationId xmlns:a16="http://schemas.microsoft.com/office/drawing/2014/main" id="{BB947405-6F48-19B9-64B9-D801C0BCC1AE}"/>
              </a:ext>
            </a:extLst>
          </p:cNvPr>
          <p:cNvPicPr>
            <a:picLocks noGrp="1" noRot="1" noChangeAspect="1" noMove="1" noResize="1" noEditPoints="1" noAdjustHandles="1" noChangeArrowheads="1" noChangeShapeType="1" noCrop="1"/>
          </p:cNvPicPr>
          <p:nvPr/>
        </p:nvPicPr>
        <p:blipFill>
          <a:blip r:embed="rId3"/>
          <a:stretch>
            <a:fillRect/>
          </a:stretch>
        </p:blipFill>
        <p:spPr>
          <a:xfrm>
            <a:off x="0" y="6210363"/>
            <a:ext cx="12192000" cy="647699"/>
          </a:xfrm>
          <a:prstGeom prst="rect">
            <a:avLst/>
          </a:prstGeom>
        </p:spPr>
      </p:pic>
      <p:pic>
        <p:nvPicPr>
          <p:cNvPr id="7" name="Picture 6" descr="A group of people clapping at a podium&#10;&#10;Description automatically generated">
            <a:extLst>
              <a:ext uri="{FF2B5EF4-FFF2-40B4-BE49-F238E27FC236}">
                <a16:creationId xmlns:a16="http://schemas.microsoft.com/office/drawing/2014/main" id="{A6D162DB-EFC9-2B3B-C5E0-8A66BAC01676}"/>
              </a:ext>
            </a:extLst>
          </p:cNvPr>
          <p:cNvPicPr>
            <a:picLocks noChangeAspect="1"/>
          </p:cNvPicPr>
          <p:nvPr/>
        </p:nvPicPr>
        <p:blipFill>
          <a:blip r:embed="rId4"/>
          <a:stretch>
            <a:fillRect/>
          </a:stretch>
        </p:blipFill>
        <p:spPr>
          <a:xfrm>
            <a:off x="1462171" y="1874983"/>
            <a:ext cx="5144756" cy="3429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271350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lack and white background&#10;&#10;Description automatically generated with medium confidence">
            <a:extLst>
              <a:ext uri="{FF2B5EF4-FFF2-40B4-BE49-F238E27FC236}">
                <a16:creationId xmlns:a16="http://schemas.microsoft.com/office/drawing/2014/main" id="{F3D447B8-B520-41EF-0A91-9B0206B0D6BF}"/>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949450" cy="6858000"/>
          </a:xfrm>
          <a:prstGeom prst="rect">
            <a:avLst/>
          </a:prstGeom>
        </p:spPr>
      </p:pic>
      <p:sp>
        <p:nvSpPr>
          <p:cNvPr id="2" name="Title 1">
            <a:extLst>
              <a:ext uri="{FF2B5EF4-FFF2-40B4-BE49-F238E27FC236}">
                <a16:creationId xmlns:a16="http://schemas.microsoft.com/office/drawing/2014/main" id="{13FF6A8F-D210-F9CD-95C9-00BC591B9A10}"/>
              </a:ext>
            </a:extLst>
          </p:cNvPr>
          <p:cNvSpPr>
            <a:spLocks noGrp="1" noRot="1" noMove="1" noResize="1" noEditPoints="1" noAdjustHandles="1" noChangeArrowheads="1" noChangeShapeType="1"/>
          </p:cNvSpPr>
          <p:nvPr>
            <p:ph type="title"/>
          </p:nvPr>
        </p:nvSpPr>
        <p:spPr>
          <a:xfrm>
            <a:off x="2206346" y="559089"/>
            <a:ext cx="8890862" cy="1315894"/>
          </a:xfrm>
        </p:spPr>
        <p:txBody>
          <a:bodyPr>
            <a:normAutofit/>
          </a:bodyPr>
          <a:lstStyle/>
          <a:p>
            <a:pPr>
              <a:lnSpc>
                <a:spcPct val="100000"/>
              </a:lnSpc>
            </a:pPr>
            <a:r>
              <a:rPr lang="en-US" sz="3600" b="1">
                <a:solidFill>
                  <a:srgbClr val="026BB7"/>
                </a:solidFill>
                <a:latin typeface="Century Gothic" panose="020B0502020202020204" pitchFamily="34" charset="0"/>
                <a:cs typeface="Futura Medium" panose="020B0602020204020303" pitchFamily="34" charset="-79"/>
              </a:rPr>
              <a:t>Committees &amp; Advisory Groups</a:t>
            </a:r>
            <a:endParaRPr lang="en-US" sz="3600" b="1">
              <a:latin typeface="Century Gothic" panose="020B0502020202020204" pitchFamily="34" charset="0"/>
            </a:endParaRPr>
          </a:p>
        </p:txBody>
      </p:sp>
      <p:pic>
        <p:nvPicPr>
          <p:cNvPr id="3" name="Picture 2">
            <a:extLst>
              <a:ext uri="{FF2B5EF4-FFF2-40B4-BE49-F238E27FC236}">
                <a16:creationId xmlns:a16="http://schemas.microsoft.com/office/drawing/2014/main" id="{60AA8D5E-24AA-75B8-37F8-B462C4B0BC5C}"/>
              </a:ext>
            </a:extLst>
          </p:cNvPr>
          <p:cNvPicPr>
            <a:picLocks noChangeAspect="1"/>
          </p:cNvPicPr>
          <p:nvPr/>
        </p:nvPicPr>
        <p:blipFill>
          <a:blip r:embed="rId3"/>
          <a:stretch>
            <a:fillRect/>
          </a:stretch>
        </p:blipFill>
        <p:spPr>
          <a:xfrm>
            <a:off x="10256150" y="802569"/>
            <a:ext cx="1248703" cy="660471"/>
          </a:xfrm>
          <a:prstGeom prst="rect">
            <a:avLst/>
          </a:prstGeom>
        </p:spPr>
      </p:pic>
      <p:pic>
        <p:nvPicPr>
          <p:cNvPr id="4" name="Picture 3">
            <a:extLst>
              <a:ext uri="{FF2B5EF4-FFF2-40B4-BE49-F238E27FC236}">
                <a16:creationId xmlns:a16="http://schemas.microsoft.com/office/drawing/2014/main" id="{7FF2B2C3-A1A9-9BA7-1D00-534B84649935}"/>
              </a:ext>
            </a:extLst>
          </p:cNvPr>
          <p:cNvPicPr>
            <a:picLocks noChangeAspect="1"/>
          </p:cNvPicPr>
          <p:nvPr/>
        </p:nvPicPr>
        <p:blipFill>
          <a:blip r:embed="rId4"/>
          <a:srcRect r="6325" b="9879"/>
          <a:stretch/>
        </p:blipFill>
        <p:spPr>
          <a:xfrm>
            <a:off x="1966739" y="1604920"/>
            <a:ext cx="8777461" cy="4392655"/>
          </a:xfrm>
          <a:prstGeom prst="rect">
            <a:avLst/>
          </a:prstGeom>
        </p:spPr>
      </p:pic>
    </p:spTree>
    <p:extLst>
      <p:ext uri="{BB962C8B-B14F-4D97-AF65-F5344CB8AC3E}">
        <p14:creationId xmlns:p14="http://schemas.microsoft.com/office/powerpoint/2010/main" val="1494657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54DA6F-D8A6-552B-84B0-3E0D9BF6C971}"/>
            </a:ext>
          </a:extLst>
        </p:cNvPr>
        <p:cNvGrpSpPr/>
        <p:nvPr/>
      </p:nvGrpSpPr>
      <p:grpSpPr>
        <a:xfrm>
          <a:off x="0" y="0"/>
          <a:ext cx="0" cy="0"/>
          <a:chOff x="0" y="0"/>
          <a:chExt cx="0" cy="0"/>
        </a:xfrm>
      </p:grpSpPr>
      <p:pic>
        <p:nvPicPr>
          <p:cNvPr id="11" name="Picture 10" descr="A black and white background&#10;&#10;Description automatically generated with medium confidence">
            <a:extLst>
              <a:ext uri="{FF2B5EF4-FFF2-40B4-BE49-F238E27FC236}">
                <a16:creationId xmlns:a16="http://schemas.microsoft.com/office/drawing/2014/main" id="{320CF220-1130-3DC0-84A6-656F8737963F}"/>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949450" cy="6858000"/>
          </a:xfrm>
          <a:prstGeom prst="rect">
            <a:avLst/>
          </a:prstGeom>
        </p:spPr>
      </p:pic>
      <p:sp>
        <p:nvSpPr>
          <p:cNvPr id="2" name="Title 1">
            <a:extLst>
              <a:ext uri="{FF2B5EF4-FFF2-40B4-BE49-F238E27FC236}">
                <a16:creationId xmlns:a16="http://schemas.microsoft.com/office/drawing/2014/main" id="{A6AC67F5-D988-62A0-832C-07CB57B1378F}"/>
              </a:ext>
            </a:extLst>
          </p:cNvPr>
          <p:cNvSpPr>
            <a:spLocks noGrp="1" noRot="1" noMove="1" noResize="1" noEditPoints="1" noAdjustHandles="1" noChangeArrowheads="1" noChangeShapeType="1"/>
          </p:cNvSpPr>
          <p:nvPr>
            <p:ph type="title"/>
          </p:nvPr>
        </p:nvSpPr>
        <p:spPr>
          <a:xfrm>
            <a:off x="2206346" y="559089"/>
            <a:ext cx="8890862" cy="1315894"/>
          </a:xfrm>
        </p:spPr>
        <p:txBody>
          <a:bodyPr>
            <a:normAutofit/>
          </a:bodyPr>
          <a:lstStyle/>
          <a:p>
            <a:pPr>
              <a:lnSpc>
                <a:spcPct val="100000"/>
              </a:lnSpc>
            </a:pPr>
            <a:r>
              <a:rPr lang="en-US" sz="3600" b="1">
                <a:solidFill>
                  <a:srgbClr val="026BB7"/>
                </a:solidFill>
                <a:latin typeface="Century Gothic" panose="020B0502020202020204" pitchFamily="34" charset="0"/>
                <a:cs typeface="Futura Medium" panose="020B0602020204020303" pitchFamily="34" charset="-79"/>
              </a:rPr>
              <a:t>NVAR in the Community</a:t>
            </a:r>
            <a:endParaRPr lang="en-US" sz="3600" b="1">
              <a:latin typeface="Century Gothic" panose="020B0502020202020204" pitchFamily="34" charset="0"/>
            </a:endParaRPr>
          </a:p>
        </p:txBody>
      </p:sp>
      <p:pic>
        <p:nvPicPr>
          <p:cNvPr id="3" name="Picture 2">
            <a:extLst>
              <a:ext uri="{FF2B5EF4-FFF2-40B4-BE49-F238E27FC236}">
                <a16:creationId xmlns:a16="http://schemas.microsoft.com/office/drawing/2014/main" id="{EDC907A2-5825-42C9-6B43-F63DB5E03C21}"/>
              </a:ext>
            </a:extLst>
          </p:cNvPr>
          <p:cNvPicPr>
            <a:picLocks noChangeAspect="1"/>
          </p:cNvPicPr>
          <p:nvPr/>
        </p:nvPicPr>
        <p:blipFill>
          <a:blip r:embed="rId3"/>
          <a:stretch>
            <a:fillRect/>
          </a:stretch>
        </p:blipFill>
        <p:spPr>
          <a:xfrm>
            <a:off x="10256150" y="802569"/>
            <a:ext cx="1248703" cy="660471"/>
          </a:xfrm>
          <a:prstGeom prst="rect">
            <a:avLst/>
          </a:prstGeom>
        </p:spPr>
      </p:pic>
      <p:pic>
        <p:nvPicPr>
          <p:cNvPr id="5" name="Picture 4">
            <a:extLst>
              <a:ext uri="{FF2B5EF4-FFF2-40B4-BE49-F238E27FC236}">
                <a16:creationId xmlns:a16="http://schemas.microsoft.com/office/drawing/2014/main" id="{48B902CE-D078-B9C9-F7D1-1F1F72D937FF}"/>
              </a:ext>
            </a:extLst>
          </p:cNvPr>
          <p:cNvPicPr>
            <a:picLocks noChangeAspect="1"/>
          </p:cNvPicPr>
          <p:nvPr/>
        </p:nvPicPr>
        <p:blipFill>
          <a:blip r:embed="rId4"/>
          <a:stretch>
            <a:fillRect/>
          </a:stretch>
        </p:blipFill>
        <p:spPr>
          <a:xfrm>
            <a:off x="6651777" y="2118463"/>
            <a:ext cx="4809175" cy="3520563"/>
          </a:xfrm>
          <a:prstGeom prst="rect">
            <a:avLst/>
          </a:prstGeom>
        </p:spPr>
      </p:pic>
      <p:pic>
        <p:nvPicPr>
          <p:cNvPr id="7" name="Picture 6" descr="A logo of a family&#10;&#10;Description automatically generated">
            <a:extLst>
              <a:ext uri="{FF2B5EF4-FFF2-40B4-BE49-F238E27FC236}">
                <a16:creationId xmlns:a16="http://schemas.microsoft.com/office/drawing/2014/main" id="{F4828C3A-C034-0A29-795B-CC858A1724BC}"/>
              </a:ext>
            </a:extLst>
          </p:cNvPr>
          <p:cNvPicPr>
            <a:picLocks noChangeAspect="1"/>
          </p:cNvPicPr>
          <p:nvPr/>
        </p:nvPicPr>
        <p:blipFill>
          <a:blip r:embed="rId5"/>
          <a:stretch>
            <a:fillRect/>
          </a:stretch>
        </p:blipFill>
        <p:spPr>
          <a:xfrm>
            <a:off x="1900815" y="1999617"/>
            <a:ext cx="3639409" cy="3639409"/>
          </a:xfrm>
          <a:prstGeom prst="rect">
            <a:avLst/>
          </a:prstGeom>
        </p:spPr>
      </p:pic>
    </p:spTree>
    <p:extLst>
      <p:ext uri="{BB962C8B-B14F-4D97-AF65-F5344CB8AC3E}">
        <p14:creationId xmlns:p14="http://schemas.microsoft.com/office/powerpoint/2010/main" val="37739008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2EFE4-8997-6330-E24B-8B95BFA4B73C}"/>
            </a:ext>
          </a:extLst>
        </p:cNvPr>
        <p:cNvGrpSpPr/>
        <p:nvPr/>
      </p:nvGrpSpPr>
      <p:grpSpPr>
        <a:xfrm>
          <a:off x="0" y="0"/>
          <a:ext cx="0" cy="0"/>
          <a:chOff x="0" y="0"/>
          <a:chExt cx="0" cy="0"/>
        </a:xfrm>
      </p:grpSpPr>
      <p:pic>
        <p:nvPicPr>
          <p:cNvPr id="11" name="Picture 10" descr="A black and white background&#10;&#10;Description automatically generated with medium confidence">
            <a:extLst>
              <a:ext uri="{FF2B5EF4-FFF2-40B4-BE49-F238E27FC236}">
                <a16:creationId xmlns:a16="http://schemas.microsoft.com/office/drawing/2014/main" id="{F1C5DCED-C0FE-179F-DB48-1490B18CA5BE}"/>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949450" cy="6858000"/>
          </a:xfrm>
          <a:prstGeom prst="rect">
            <a:avLst/>
          </a:prstGeom>
        </p:spPr>
      </p:pic>
      <p:sp>
        <p:nvSpPr>
          <p:cNvPr id="2" name="Title 1">
            <a:extLst>
              <a:ext uri="{FF2B5EF4-FFF2-40B4-BE49-F238E27FC236}">
                <a16:creationId xmlns:a16="http://schemas.microsoft.com/office/drawing/2014/main" id="{CE61EF01-F7D9-D0A4-027C-5F64BF4018C0}"/>
              </a:ext>
            </a:extLst>
          </p:cNvPr>
          <p:cNvSpPr>
            <a:spLocks noGrp="1" noRot="1" noMove="1" noResize="1" noEditPoints="1" noAdjustHandles="1" noChangeArrowheads="1" noChangeShapeType="1"/>
          </p:cNvSpPr>
          <p:nvPr>
            <p:ph type="title"/>
          </p:nvPr>
        </p:nvSpPr>
        <p:spPr>
          <a:xfrm>
            <a:off x="2206346" y="559089"/>
            <a:ext cx="8890862" cy="1315894"/>
          </a:xfrm>
        </p:spPr>
        <p:txBody>
          <a:bodyPr>
            <a:normAutofit/>
          </a:bodyPr>
          <a:lstStyle/>
          <a:p>
            <a:pPr>
              <a:lnSpc>
                <a:spcPct val="100000"/>
              </a:lnSpc>
            </a:pPr>
            <a:r>
              <a:rPr lang="en-US" sz="3600" b="1">
                <a:solidFill>
                  <a:srgbClr val="026BB7"/>
                </a:solidFill>
                <a:latin typeface="Century Gothic" panose="020B0502020202020204" pitchFamily="34" charset="0"/>
                <a:cs typeface="Futura Medium" panose="020B0602020204020303" pitchFamily="34" charset="-79"/>
              </a:rPr>
              <a:t>Association Staff – A Winning Team!</a:t>
            </a:r>
            <a:endParaRPr lang="en-US" sz="3600" b="1">
              <a:latin typeface="Century Gothic" panose="020B0502020202020204" pitchFamily="34" charset="0"/>
            </a:endParaRPr>
          </a:p>
        </p:txBody>
      </p:sp>
      <p:pic>
        <p:nvPicPr>
          <p:cNvPr id="3" name="Picture 2">
            <a:extLst>
              <a:ext uri="{FF2B5EF4-FFF2-40B4-BE49-F238E27FC236}">
                <a16:creationId xmlns:a16="http://schemas.microsoft.com/office/drawing/2014/main" id="{C9AA8C4D-7871-F12B-9F77-0A9636B1B827}"/>
              </a:ext>
            </a:extLst>
          </p:cNvPr>
          <p:cNvPicPr>
            <a:picLocks noChangeAspect="1"/>
          </p:cNvPicPr>
          <p:nvPr/>
        </p:nvPicPr>
        <p:blipFill>
          <a:blip r:embed="rId3"/>
          <a:stretch>
            <a:fillRect/>
          </a:stretch>
        </p:blipFill>
        <p:spPr>
          <a:xfrm>
            <a:off x="10256150" y="802569"/>
            <a:ext cx="1248703" cy="660471"/>
          </a:xfrm>
          <a:prstGeom prst="rect">
            <a:avLst/>
          </a:prstGeom>
        </p:spPr>
      </p:pic>
      <p:pic>
        <p:nvPicPr>
          <p:cNvPr id="1026" name="Picture 2">
            <a:extLst>
              <a:ext uri="{FF2B5EF4-FFF2-40B4-BE49-F238E27FC236}">
                <a16:creationId xmlns:a16="http://schemas.microsoft.com/office/drawing/2014/main" id="{4ADD3978-F073-42F5-F182-5C2F6B904C8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0559" t="11115" r="6097" b="12252"/>
          <a:stretch/>
        </p:blipFill>
        <p:spPr bwMode="auto">
          <a:xfrm>
            <a:off x="7273701" y="2467587"/>
            <a:ext cx="3606800" cy="30258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A group of people posing for a photo&#10;&#10;Description automatically generated">
            <a:extLst>
              <a:ext uri="{FF2B5EF4-FFF2-40B4-BE49-F238E27FC236}">
                <a16:creationId xmlns:a16="http://schemas.microsoft.com/office/drawing/2014/main" id="{47E18469-DD13-430C-2515-6D5115B819D7}"/>
              </a:ext>
            </a:extLst>
          </p:cNvPr>
          <p:cNvPicPr>
            <a:picLocks noChangeAspect="1"/>
          </p:cNvPicPr>
          <p:nvPr/>
        </p:nvPicPr>
        <p:blipFill>
          <a:blip r:embed="rId5"/>
          <a:srcRect l="8236" r="20131"/>
          <a:stretch/>
        </p:blipFill>
        <p:spPr>
          <a:xfrm>
            <a:off x="2206346" y="1874983"/>
            <a:ext cx="4525900" cy="42110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835006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3CCC42C9-34AC-5F41-A59B-20BC5F981140}" vid="{AE3D28C6-7356-0542-8E59-5FE6C46B60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3a1ce63b-f497-4621-a0bb-2bd09a64e234" xsi:nil="true"/>
    <FormNumber xmlns="6cef89d6-8395-40ad-88d1-f836f2ab7a5a" xsi:nil="true"/>
    <lcf76f155ced4ddcb4097134ff3c332f xmlns="6cef89d6-8395-40ad-88d1-f836f2ab7a5a">
      <Terms xmlns="http://schemas.microsoft.com/office/infopath/2007/PartnerControls"/>
    </lcf76f155ced4ddcb4097134ff3c332f>
    <SharedWithUsers xmlns="3a1ce63b-f497-4621-a0bb-2bd09a64e234">
      <UserInfo>
        <DisplayName/>
        <AccountId xsi:nil="true"/>
        <AccountType/>
      </UserInfo>
    </SharedWithUsers>
    <MediaLengthInSeconds xmlns="6cef89d6-8395-40ad-88d1-f836f2ab7a5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4D0179B037A814389F922D30BA6AEEB" ma:contentTypeVersion="19" ma:contentTypeDescription="Create a new document." ma:contentTypeScope="" ma:versionID="09731d9c95d945adb8169c2e3bd781ea">
  <xsd:schema xmlns:xsd="http://www.w3.org/2001/XMLSchema" xmlns:xs="http://www.w3.org/2001/XMLSchema" xmlns:p="http://schemas.microsoft.com/office/2006/metadata/properties" xmlns:ns2="6cef89d6-8395-40ad-88d1-f836f2ab7a5a" xmlns:ns3="3a1ce63b-f497-4621-a0bb-2bd09a64e234" targetNamespace="http://schemas.microsoft.com/office/2006/metadata/properties" ma:root="true" ma:fieldsID="026e618f543e0a85fded8aa2fac73b9f" ns2:_="" ns3:_="">
    <xsd:import namespace="6cef89d6-8395-40ad-88d1-f836f2ab7a5a"/>
    <xsd:import namespace="3a1ce63b-f497-4621-a0bb-2bd09a64e23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3:SharedWithUsers" minOccurs="0"/>
                <xsd:element ref="ns3:SharedWithDetails" minOccurs="0"/>
                <xsd:element ref="ns2:lcf76f155ced4ddcb4097134ff3c332f" minOccurs="0"/>
                <xsd:element ref="ns3:TaxCatchAll" minOccurs="0"/>
                <xsd:element ref="ns2:FormNumber"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ef89d6-8395-40ad-88d1-f836f2ab7a5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0d8df2c-5970-4e65-9a2a-229de3919adf" ma:termSetId="09814cd3-568e-fe90-9814-8d621ff8fb84" ma:anchorId="fba54fb3-c3e1-fe81-a776-ca4b69148c4d" ma:open="true" ma:isKeyword="false">
      <xsd:complexType>
        <xsd:sequence>
          <xsd:element ref="pc:Terms" minOccurs="0" maxOccurs="1"/>
        </xsd:sequence>
      </xsd:complexType>
    </xsd:element>
    <xsd:element name="FormNumber" ma:index="24" nillable="true" ma:displayName="Form Number" ma:format="Dropdown" ma:internalName="FormNumber">
      <xsd:simpleType>
        <xsd:restriction base="dms:Text">
          <xsd:maxLength value="255"/>
        </xsd:restriction>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a1ce63b-f497-4621-a0bb-2bd09a64e23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83beab7-cd3b-482b-9e8c-230eed0bffd7}" ma:internalName="TaxCatchAll" ma:showField="CatchAllData" ma:web="3a1ce63b-f497-4621-a0bb-2bd09a64e23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4E382D7-B614-470A-87E7-785AFA69307C}">
  <ds:schemaRefs>
    <ds:schemaRef ds:uri="http://schemas.microsoft.com/sharepoint/v3/contenttype/forms"/>
  </ds:schemaRefs>
</ds:datastoreItem>
</file>

<file path=customXml/itemProps2.xml><?xml version="1.0" encoding="utf-8"?>
<ds:datastoreItem xmlns:ds="http://schemas.openxmlformats.org/officeDocument/2006/customXml" ds:itemID="{FB96AD89-05A6-497B-84D3-FECCF4F7F22F}">
  <ds:schemaRefs>
    <ds:schemaRef ds:uri="http://purl.org/dc/dcmitype/"/>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http://www.w3.org/XML/1998/namespace"/>
    <ds:schemaRef ds:uri="http://purl.org/dc/terms/"/>
    <ds:schemaRef ds:uri="http://schemas.microsoft.com/office/infopath/2007/PartnerControls"/>
    <ds:schemaRef ds:uri="6cef89d6-8395-40ad-88d1-f836f2ab7a5a"/>
    <ds:schemaRef ds:uri="3a1ce63b-f497-4621-a0bb-2bd09a64e234"/>
  </ds:schemaRefs>
</ds:datastoreItem>
</file>

<file path=customXml/itemProps3.xml><?xml version="1.0" encoding="utf-8"?>
<ds:datastoreItem xmlns:ds="http://schemas.openxmlformats.org/officeDocument/2006/customXml" ds:itemID="{CA0A66A3-7136-4DDA-A97E-D937E27F45E0}">
  <ds:schemaRefs>
    <ds:schemaRef ds:uri="3a1ce63b-f497-4621-a0bb-2bd09a64e234"/>
    <ds:schemaRef ds:uri="6cef89d6-8395-40ad-88d1-f836f2ab7a5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11</TotalTime>
  <Words>430</Words>
  <Application>Microsoft Office PowerPoint</Application>
  <PresentationFormat>Widescreen</PresentationFormat>
  <Paragraphs>76</Paragraphs>
  <Slides>20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Aptos</vt:lpstr>
      <vt:lpstr>Aptos Display</vt:lpstr>
      <vt:lpstr>Arial</vt:lpstr>
      <vt:lpstr>Century Gothic</vt:lpstr>
      <vt:lpstr>Futura Std Light</vt:lpstr>
      <vt:lpstr>Futura Std Medium</vt:lpstr>
      <vt:lpstr>Times New Roman</vt:lpstr>
      <vt:lpstr>Office Theme</vt:lpstr>
      <vt:lpstr>PowerPoint Presentation</vt:lpstr>
      <vt:lpstr>Agenda</vt:lpstr>
      <vt:lpstr>NVAR What We Do &amp; Our Mission</vt:lpstr>
      <vt:lpstr>Who is NVAR?</vt:lpstr>
      <vt:lpstr>What Makes NVAR Special?</vt:lpstr>
      <vt:lpstr>Board of Directors</vt:lpstr>
      <vt:lpstr>Committees &amp; Advisory Groups</vt:lpstr>
      <vt:lpstr>NVAR in the Community</vt:lpstr>
      <vt:lpstr>Association Staff – A Winning Team!</vt:lpstr>
      <vt:lpstr>Strategic Partner Benefits</vt:lpstr>
      <vt:lpstr>Strategic Partner Benefits</vt:lpstr>
      <vt:lpstr>Hear from Sherry Skinner</vt:lpstr>
      <vt:lpstr>Strategic Partnerships</vt:lpstr>
      <vt:lpstr>Platinum Reserve Partnership</vt:lpstr>
      <vt:lpstr>Gold Landmark Partnership</vt:lpstr>
      <vt:lpstr>Silver Tower Partnership</vt:lpstr>
      <vt:lpstr>Bronze Foundation Partnership</vt:lpstr>
      <vt:lpstr>2025 Strategic Partners</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Tan Bui</dc:creator>
  <cp:lastModifiedBy>Grace Parr</cp:lastModifiedBy>
  <cp:revision>4</cp:revision>
  <dcterms:created xsi:type="dcterms:W3CDTF">2024-04-18T20:35:48Z</dcterms:created>
  <dcterms:modified xsi:type="dcterms:W3CDTF">2025-01-28T14:39:59Z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0x01010044D0179B037A814389F922D30BA6AEEB</vt:lpwstr>
  </property>
  <property fmtid="{D5CDD505-2E9C-101B-9397-08002B2CF9AE}" pid="3" name="Order">
    <vt:r8>993400</vt:r8>
  </property>
  <property fmtid="{D5CDD505-2E9C-101B-9397-08002B2CF9AE}" pid="4" name="ComplianceAssetId">
    <vt:lpwstr/>
  </property>
  <property fmtid="{D5CDD505-2E9C-101B-9397-08002B2CF9AE}" pid="5" name="_activity">
    <vt:lpwstr>{"FileActivityType":"9","FileActivityTimeStamp":"2024-05-20T20:26:54.710Z","FileActivityUsersOnPage":[{"DisplayName":"Christopher Barranco","Id":"cbarranco@nvar.com"}],"FileActivityNavigationId":null}</vt:lpwstr>
  </property>
  <property fmtid="{D5CDD505-2E9C-101B-9397-08002B2CF9AE}" pid="6" name="_ExtendedDescription">
    <vt:lpwstr/>
  </property>
  <property fmtid="{D5CDD505-2E9C-101B-9397-08002B2CF9AE}" pid="7" name="TriggerFlowInfo">
    <vt:lpwstr/>
  </property>
  <property fmtid="{D5CDD505-2E9C-101B-9397-08002B2CF9AE}" pid="8" name="MediaServiceImageTags">
    <vt:lpwstr/>
  </property>
</Properties>
</file>