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44"/>
  </p:notesMasterIdLst>
  <p:handoutMasterIdLst>
    <p:handoutMasterId r:id="rId45"/>
  </p:handoutMasterIdLst>
  <p:sldIdLst>
    <p:sldId id="257" r:id="rId2"/>
    <p:sldId id="577" r:id="rId3"/>
    <p:sldId id="448" r:id="rId4"/>
    <p:sldId id="460" r:id="rId5"/>
    <p:sldId id="421" r:id="rId6"/>
    <p:sldId id="553" r:id="rId7"/>
    <p:sldId id="408" r:id="rId8"/>
    <p:sldId id="568" r:id="rId9"/>
    <p:sldId id="570" r:id="rId10"/>
    <p:sldId id="409" r:id="rId11"/>
    <p:sldId id="432" r:id="rId12"/>
    <p:sldId id="578" r:id="rId13"/>
    <p:sldId id="489" r:id="rId14"/>
    <p:sldId id="533" r:id="rId15"/>
    <p:sldId id="503" r:id="rId16"/>
    <p:sldId id="487" r:id="rId17"/>
    <p:sldId id="522" r:id="rId18"/>
    <p:sldId id="531" r:id="rId19"/>
    <p:sldId id="560" r:id="rId20"/>
    <p:sldId id="556" r:id="rId21"/>
    <p:sldId id="519" r:id="rId22"/>
    <p:sldId id="521" r:id="rId23"/>
    <p:sldId id="461" r:id="rId24"/>
    <p:sldId id="579" r:id="rId25"/>
    <p:sldId id="580" r:id="rId26"/>
    <p:sldId id="259" r:id="rId27"/>
    <p:sldId id="265" r:id="rId28"/>
    <p:sldId id="544" r:id="rId29"/>
    <p:sldId id="511" r:id="rId30"/>
    <p:sldId id="392" r:id="rId31"/>
    <p:sldId id="567" r:id="rId32"/>
    <p:sldId id="375" r:id="rId33"/>
    <p:sldId id="550" r:id="rId34"/>
    <p:sldId id="506" r:id="rId35"/>
    <p:sldId id="569" r:id="rId36"/>
    <p:sldId id="507" r:id="rId37"/>
    <p:sldId id="324" r:id="rId38"/>
    <p:sldId id="565" r:id="rId39"/>
    <p:sldId id="576" r:id="rId40"/>
    <p:sldId id="573" r:id="rId41"/>
    <p:sldId id="574" r:id="rId42"/>
    <p:sldId id="346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9224"/>
    <a:srgbClr val="DCC35A"/>
    <a:srgbClr val="AB8FA5"/>
    <a:srgbClr val="D760DA"/>
    <a:srgbClr val="E8A4EA"/>
    <a:srgbClr val="8BB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660"/>
  </p:normalViewPr>
  <p:slideViewPr>
    <p:cSldViewPr>
      <p:cViewPr varScale="1">
        <p:scale>
          <a:sx n="103" d="100"/>
          <a:sy n="103" d="100"/>
        </p:scale>
        <p:origin x="76" y="1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8B80E0-4F17-4CFF-8090-6E1874672860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1AC788-6BBA-4493-A7CB-6117BC9EC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3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CEC6A1-1344-4A7E-A682-8346F0B73CDC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694B40-E0A5-466A-89A9-5755E8553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9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84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5CF122-32D6-4397-AE4C-652D3D097320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6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94B40-E0A5-466A-89A9-5755E85532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4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5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A6E2B8-64BA-42C3-AE65-55D5E47EE070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8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85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A6E2B8-64BA-42C3-AE65-55D5E47EE070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7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519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age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6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5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9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3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A81725-1816-4B15-90DE-4D13CEDB037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8902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0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671" r:id="rId4"/>
    <p:sldLayoutId id="2147483683" r:id="rId5"/>
    <p:sldLayoutId id="2147483755" r:id="rId6"/>
    <p:sldLayoutId id="2147483847" r:id="rId7"/>
    <p:sldLayoutId id="214748393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altor.com/realestateagents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placester.com" TargetMode="External"/><Relationship Id="rId2" Type="http://schemas.openxmlformats.org/officeDocument/2006/relationships/hyperlink" Target="https://www.get.realtor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5aJetaub4E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ealtormag.realtor.org/daily-news/2016/05/06/modern-family-lifts-realtor-brand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gazine.realtor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nvar.com/00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var.realestate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rrpr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hub.realtor.com/resources/4-easy-steps-perfect-real-estate-agent-bio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le 1"/>
          <p:cNvSpPr>
            <a:spLocks noGrp="1"/>
          </p:cNvSpPr>
          <p:nvPr>
            <p:ph type="ctrTitle"/>
          </p:nvPr>
        </p:nvSpPr>
        <p:spPr>
          <a:xfrm>
            <a:off x="1981200" y="6312124"/>
            <a:ext cx="5562600" cy="556438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Northern Virginia Association of Realtors®</a:t>
            </a:r>
          </a:p>
        </p:txBody>
      </p:sp>
      <p:sp>
        <p:nvSpPr>
          <p:cNvPr id="43110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524000" y="6492876"/>
            <a:ext cx="2133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88C60F-DB10-4032-A59C-58B8BEFD211D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Your Realtor.com® Profile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1219200"/>
            <a:ext cx="9753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Agent Profiles present opportunity</a:t>
            </a:r>
          </a:p>
          <a:p>
            <a:endParaRPr lang="en-US" altLang="en-US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70</a:t>
            </a:r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% of profile views come from organic Google Searches</a:t>
            </a:r>
          </a:p>
          <a:p>
            <a:endParaRPr lang="en-US" sz="2600" b="1" dirty="0" smtClean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30-35</a:t>
            </a:r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% of NVAR members have claimed their profiles</a:t>
            </a:r>
          </a:p>
          <a:p>
            <a:endParaRPr lang="en-US" altLang="en-US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national average of claimed profiles </a:t>
            </a:r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25-30</a:t>
            </a:r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%</a:t>
            </a:r>
          </a:p>
          <a:p>
            <a:endParaRPr lang="en-US" altLang="en-US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NVAR has integrated your profile into its member directory</a:t>
            </a:r>
            <a:endParaRPr lang="en-US" alt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55249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Fill Out Your Profile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 bwMode="auto">
          <a:xfrm>
            <a:off x="914400" y="1600200"/>
            <a:ext cx="94451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§"/>
              <a:defRPr sz="25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AT A MINIMUM: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Claim your profile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  <a:hlinkClick r:id="rId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Put in your headshot and a background photo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Fill in your “About Me” section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Put in office address, phone number, your website, and social media</a:t>
            </a:r>
          </a:p>
          <a:p>
            <a:pPr marL="0" indent="0">
              <a:buNone/>
            </a:pP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772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B0706F-CDD5-4A02-8C59-B6EDFE49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Domain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F7A40B-786C-4222-809D-85E0BA93A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.REALTOR domain name (i.e. </a:t>
            </a:r>
            <a:r>
              <a:rPr lang="en-US" sz="3600" dirty="0" err="1"/>
              <a:t>RickySellsHomes.REALTOR</a:t>
            </a:r>
            <a:r>
              <a:rPr lang="en-US" sz="3600" dirty="0"/>
              <a:t>)</a:t>
            </a:r>
          </a:p>
          <a:p>
            <a:pPr lvl="1"/>
            <a:r>
              <a:rPr lang="en-US" sz="3200" dirty="0"/>
              <a:t>Visit this site to claim your domain today: </a:t>
            </a:r>
            <a:r>
              <a:rPr lang="en-US" sz="3200" dirty="0">
                <a:hlinkClick r:id="rId2"/>
              </a:rPr>
              <a:t>https://www.get.realtor/</a:t>
            </a:r>
            <a:endParaRPr lang="en-US" sz="3200" dirty="0"/>
          </a:p>
          <a:p>
            <a:pPr lvl="1"/>
            <a:r>
              <a:rPr lang="en-US" sz="3200" dirty="0"/>
              <a:t>Realtors get their first custom domain and email address FREE for a year</a:t>
            </a:r>
          </a:p>
          <a:p>
            <a:r>
              <a:rPr lang="en-US" sz="3700" dirty="0">
                <a:hlinkClick r:id="rId3" action="ppaction://hlinkfile"/>
              </a:rPr>
              <a:t>Placester</a:t>
            </a:r>
            <a:endParaRPr lang="en-US" sz="3700" dirty="0"/>
          </a:p>
          <a:p>
            <a:pPr lvl="1"/>
            <a:r>
              <a:rPr lang="en-US" sz="3200" dirty="0"/>
              <a:t>NAR Members receive a 20% discount on two different subscription packages</a:t>
            </a:r>
          </a:p>
          <a:p>
            <a:pPr marL="0" indent="0">
              <a:buNone/>
            </a:pPr>
            <a:r>
              <a:rPr lang="en-US" sz="37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4517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Online Reviews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5468992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What are the top </a:t>
            </a:r>
            <a:r>
              <a:rPr lang="en-US" altLang="en-US" sz="2200" dirty="0">
                <a:latin typeface="Arial Black" panose="020B0A04020102020204" pitchFamily="34" charset="0"/>
                <a:cs typeface="Aharoni" panose="02010803020104030203" pitchFamily="2" charset="-79"/>
              </a:rPr>
              <a:t>3</a:t>
            </a:r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 review sites for real estate agents?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59FFA7-FED0-467D-B913-47B1CD09BC1B}"/>
              </a:ext>
            </a:extLst>
          </p:cNvPr>
          <p:cNvSpPr txBox="1"/>
          <p:nvPr/>
        </p:nvSpPr>
        <p:spPr>
          <a:xfrm>
            <a:off x="914400" y="1851645"/>
            <a:ext cx="463300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70C0"/>
                </a:solidFill>
              </a:rPr>
              <a:t>62%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BAB4C20-832A-472C-A4EB-91538D680112}"/>
              </a:ext>
            </a:extLst>
          </p:cNvPr>
          <p:cNvSpPr txBox="1"/>
          <p:nvPr/>
        </p:nvSpPr>
        <p:spPr>
          <a:xfrm>
            <a:off x="5867400" y="2144033"/>
            <a:ext cx="617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of home buyers choose a Realtor based on online reviews and real estate agent ratings.</a:t>
            </a:r>
          </a:p>
          <a:p>
            <a:endParaRPr lang="en-US" sz="3600" dirty="0">
              <a:solidFill>
                <a:schemeClr val="accent6"/>
              </a:solidFill>
            </a:endParaRPr>
          </a:p>
          <a:p>
            <a:r>
              <a:rPr lang="en-US" sz="3600" dirty="0">
                <a:solidFill>
                  <a:schemeClr val="accent6"/>
                </a:solidFill>
              </a:rPr>
              <a:t>-Zip Realty</a:t>
            </a:r>
            <a:endParaRPr lang="en-US" sz="6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9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18"/>
          <a:stretch/>
        </p:blipFill>
        <p:spPr>
          <a:xfrm>
            <a:off x="2471645" y="519987"/>
            <a:ext cx="6984619" cy="2541448"/>
          </a:xfrm>
          <a:prstGeom prst="rect">
            <a:avLst/>
          </a:prstGeom>
        </p:spPr>
      </p:pic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-281069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Most-Used Review Sites For Agents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62" y="2670669"/>
            <a:ext cx="725789" cy="725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56" y="2873295"/>
            <a:ext cx="4571999" cy="2543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79" y="2819400"/>
            <a:ext cx="4571999" cy="25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8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 Minute Break 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0242"/>
            <a:ext cx="12268200" cy="78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Your Website &amp; Social Media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2" y="3048000"/>
            <a:ext cx="4038600" cy="2541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692" y="1524000"/>
            <a:ext cx="10807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Facebook, Twitter, and </a:t>
            </a:r>
            <a:r>
              <a:rPr lang="en-US" altLang="en-US" sz="2200" dirty="0" err="1">
                <a:latin typeface="Aharoni" panose="02010803020104030203" pitchFamily="2" charset="-79"/>
                <a:cs typeface="Aharoni" panose="02010803020104030203" pitchFamily="2" charset="-79"/>
              </a:rPr>
              <a:t>Linkedin</a:t>
            </a:r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 are great ways to build your online presence</a:t>
            </a:r>
          </a:p>
          <a:p>
            <a:endParaRPr lang="en-US" alt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Be sure your public presence portrays the image you want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5257800" y="3257127"/>
            <a:ext cx="6096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Facebook Business Pages allow you to have unlimited Likes</a:t>
            </a:r>
          </a:p>
          <a:p>
            <a:endParaRPr lang="en-US" altLang="en-US" sz="2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200" dirty="0">
                <a:latin typeface="Aharoni" panose="02010803020104030203" pitchFamily="2" charset="-79"/>
                <a:cs typeface="Aharoni" panose="02010803020104030203" pitchFamily="2" charset="-79"/>
              </a:rPr>
              <a:t>Content in Business Pages are searchable in Google</a:t>
            </a:r>
          </a:p>
        </p:txBody>
      </p:sp>
    </p:spTree>
    <p:extLst>
      <p:ext uri="{BB962C8B-B14F-4D97-AF65-F5344CB8AC3E}">
        <p14:creationId xmlns:p14="http://schemas.microsoft.com/office/powerpoint/2010/main" val="23327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Content: </a:t>
            </a:r>
            <a:r>
              <a:rPr lang="en-US" altLang="en-US" dirty="0"/>
              <a:t>NAR Realtors® Content Resource</a:t>
            </a:r>
          </a:p>
        </p:txBody>
      </p:sp>
      <p:pic>
        <p:nvPicPr>
          <p:cNvPr id="5" name="5aJetaub4E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211732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676400" y="152400"/>
            <a:ext cx="5562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bg1"/>
                </a:solidFill>
                <a:latin typeface="+mj-lt"/>
                <a:ea typeface="+mj-ea"/>
                <a:cs typeface="Tahom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Realtor® Content Resource</a:t>
            </a:r>
          </a:p>
        </p:txBody>
      </p:sp>
    </p:spTree>
    <p:extLst>
      <p:ext uri="{BB962C8B-B14F-4D97-AF65-F5344CB8AC3E}">
        <p14:creationId xmlns:p14="http://schemas.microsoft.com/office/powerpoint/2010/main" val="421267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itle 1"/>
          <p:cNvSpPr>
            <a:spLocks noGrp="1"/>
          </p:cNvSpPr>
          <p:nvPr>
            <p:ph type="title"/>
          </p:nvPr>
        </p:nvSpPr>
        <p:spPr>
          <a:xfrm>
            <a:off x="838200" y="121920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The Realtor® Difference </a:t>
            </a:r>
          </a:p>
        </p:txBody>
      </p:sp>
      <p:pic>
        <p:nvPicPr>
          <p:cNvPr id="2979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54273"/>
            <a:ext cx="2286000" cy="240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5045073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  <a:hlinkClick r:id="rId3"/>
              </a:rPr>
              <a:t>VIDEO:  Highlighting the Realtor(r) Brand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077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Realtor Magazine Online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C61DEB-628C-4FDA-B64E-628F50B14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914400"/>
            <a:ext cx="6046033" cy="4542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CCB1A3-E410-49F7-AF2E-CBF95BE002AB}"/>
              </a:ext>
            </a:extLst>
          </p:cNvPr>
          <p:cNvSpPr txBox="1"/>
          <p:nvPr/>
        </p:nvSpPr>
        <p:spPr>
          <a:xfrm>
            <a:off x="849443" y="2743200"/>
            <a:ext cx="3726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  <a:hlinkClick r:id="rId3" action="ppaction://hlinkfile"/>
              </a:rPr>
              <a:t>Magazine.realtor</a:t>
            </a:r>
            <a:endParaRPr lang="en-US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8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674D24-B4AA-4AB0-A7CE-94D2F1894141}"/>
              </a:ext>
            </a:extLst>
          </p:cNvPr>
          <p:cNvSpPr txBox="1"/>
          <p:nvPr/>
        </p:nvSpPr>
        <p:spPr>
          <a:xfrm>
            <a:off x="2819400" y="2667000"/>
            <a:ext cx="655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6"/>
                </a:solidFill>
                <a:hlinkClick r:id="rId2" action="ppaction://hlinkfile"/>
              </a:rPr>
              <a:t>NVAR.com/007</a:t>
            </a:r>
            <a:endParaRPr lang="en-US" sz="8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6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NVAR’s Facebook Page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892AC0-CF74-48E4-8AEC-38639B0B7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066800"/>
            <a:ext cx="5387437" cy="4404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FB0B61E-AFA0-4331-B438-377021487712}"/>
              </a:ext>
            </a:extLst>
          </p:cNvPr>
          <p:cNvSpPr txBox="1"/>
          <p:nvPr/>
        </p:nvSpPr>
        <p:spPr>
          <a:xfrm>
            <a:off x="304800" y="3815661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3"/>
              </a:rPr>
              <a:t>https://www.facebook.com/nvar.realestate/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0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Publications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1640574"/>
            <a:ext cx="2743200" cy="3522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6" y="1600200"/>
            <a:ext cx="2676525" cy="3457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61" y="1640574"/>
            <a:ext cx="2567313" cy="33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71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Other News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63" y="1229145"/>
            <a:ext cx="7403895" cy="1971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21593"/>
            <a:ext cx="5867400" cy="29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NVAR website:  www.nvar.com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2E74C5-D4F4-4623-81BE-32D798F51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47800"/>
            <a:ext cx="8077200" cy="41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46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AA1B2-7293-4190-863B-3159B1C6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2603C341-73C6-4BE1-AB14-D01BCEBFB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24144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8277EB-CA48-463D-950A-98DD3E3E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 Realtor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946ACF-6698-42C0-B2B6-70DBF7295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NVAR has reframed its products, services and service providers into 8 core competencies based on how Realtors do business</a:t>
            </a:r>
          </a:p>
          <a:p>
            <a:pPr lvl="1"/>
            <a:r>
              <a:rPr lang="en-US" dirty="0"/>
              <a:t>Client Driven Solutions</a:t>
            </a:r>
          </a:p>
          <a:p>
            <a:pPr lvl="1"/>
            <a:r>
              <a:rPr lang="en-US" dirty="0"/>
              <a:t>Business Driven Solutions</a:t>
            </a:r>
          </a:p>
          <a:p>
            <a:r>
              <a:rPr lang="en-US" dirty="0"/>
              <a:t>Every aspect of the NVAR website reflects this organization of resources for your business</a:t>
            </a:r>
          </a:p>
        </p:txBody>
      </p:sp>
    </p:spTree>
    <p:extLst>
      <p:ext uri="{BB962C8B-B14F-4D97-AF65-F5344CB8AC3E}">
        <p14:creationId xmlns:p14="http://schemas.microsoft.com/office/powerpoint/2010/main" val="27029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3B1A47-9137-48DF-9B46-30E56E3F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542C7E-C75F-4054-8A8C-D64C9C401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close up of a card&#10;&#10;Description automatically generated">
            <a:extLst>
              <a:ext uri="{FF2B5EF4-FFF2-40B4-BE49-F238E27FC236}">
                <a16:creationId xmlns="" xmlns:a16="http://schemas.microsoft.com/office/drawing/2014/main" id="{4D7056C0-8F73-4E2D-89A3-D4DE673D1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8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5B3EFD-17EB-4AE7-BE78-77C79FC1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many&#10;&#10;Description automatically generated">
            <a:extLst>
              <a:ext uri="{FF2B5EF4-FFF2-40B4-BE49-F238E27FC236}">
                <a16:creationId xmlns="" xmlns:a16="http://schemas.microsoft.com/office/drawing/2014/main" id="{99B78B03-ECEF-4D80-8EA9-C86E66F03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24849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SentriLock</a:t>
            </a:r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 &amp; the </a:t>
            </a:r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SentriSmart</a:t>
            </a:r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™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7848600" cy="425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971800"/>
            <a:ext cx="3124200" cy="2220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2665511"/>
            <a:ext cx="3124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Now Integrated with RPR!</a:t>
            </a:r>
          </a:p>
        </p:txBody>
      </p:sp>
    </p:spTree>
    <p:extLst>
      <p:ext uri="{BB962C8B-B14F-4D97-AF65-F5344CB8AC3E}">
        <p14:creationId xmlns:p14="http://schemas.microsoft.com/office/powerpoint/2010/main" val="1652792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48800" y="1600201"/>
            <a:ext cx="609600" cy="30777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4A4746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691"/>
            <a:ext cx="7239000" cy="6858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42056"/>
            <a:ext cx="4457700" cy="1055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391830"/>
            <a:ext cx="4457700" cy="1055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83697"/>
            <a:ext cx="2971800" cy="11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4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6868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Creating An Online Presence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48" y="2288919"/>
            <a:ext cx="725789" cy="725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4524834"/>
            <a:ext cx="1066800" cy="1066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7613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199" y="1828800"/>
            <a:ext cx="3809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FIND YOU</a:t>
            </a:r>
          </a:p>
          <a:p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LIKE YOU</a:t>
            </a:r>
          </a:p>
          <a:p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TRUST YOU</a:t>
            </a:r>
          </a:p>
        </p:txBody>
      </p:sp>
    </p:spTree>
    <p:extLst>
      <p:ext uri="{BB962C8B-B14F-4D97-AF65-F5344CB8AC3E}">
        <p14:creationId xmlns:p14="http://schemas.microsoft.com/office/powerpoint/2010/main" val="558992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NAR.realtor</a:t>
            </a:r>
            <a:endParaRPr lang="en-US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990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7951788" cy="436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220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t="-336" r="8767" b="336"/>
          <a:stretch/>
        </p:blipFill>
        <p:spPr bwMode="auto">
          <a:xfrm>
            <a:off x="1524000" y="-26674"/>
            <a:ext cx="9144000" cy="688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54" y="304800"/>
            <a:ext cx="9143246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2209800"/>
            <a:ext cx="5904309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1679268"/>
            <a:ext cx="5904309" cy="5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4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_is_Realtors_Property_Resource®_(RPR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654883"/>
            <a:ext cx="8534400" cy="4800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5524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Realtors Property Resource® (RPR)</a:t>
            </a:r>
          </a:p>
        </p:txBody>
      </p:sp>
    </p:spTree>
    <p:extLst>
      <p:ext uri="{BB962C8B-B14F-4D97-AF65-F5344CB8AC3E}">
        <p14:creationId xmlns:p14="http://schemas.microsoft.com/office/powerpoint/2010/main" val="22359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Realtors Property Resource® (RPR)</a:t>
            </a:r>
          </a:p>
        </p:txBody>
      </p:sp>
      <p:pic>
        <p:nvPicPr>
          <p:cNvPr id="3061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97677"/>
            <a:ext cx="6183443" cy="546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935227"/>
            <a:ext cx="441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4A4746"/>
                </a:solidFill>
                <a:cs typeface="Arial" charset="0"/>
                <a:hlinkClick r:id="rId3"/>
              </a:rPr>
              <a:t>www.narrpr.com</a:t>
            </a:r>
            <a:endParaRPr lang="en-US" sz="4400" b="1" dirty="0">
              <a:solidFill>
                <a:srgbClr val="4A4746"/>
              </a:solidFill>
              <a:cs typeface="Arial" charset="0"/>
            </a:endParaRPr>
          </a:p>
        </p:txBody>
      </p:sp>
      <p:pic>
        <p:nvPicPr>
          <p:cNvPr id="3061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313" y="3494089"/>
            <a:ext cx="1865312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85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119739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Homesnap</a:t>
            </a:r>
            <a:endParaRPr lang="en-US" alt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Homesnap For Android-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734" y="1143000"/>
            <a:ext cx="799253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Realtor Safety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4100" y="5562600"/>
            <a:ext cx="754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4586" y="5608766"/>
            <a:ext cx="83028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http://www.realtor.org/safety</a:t>
            </a:r>
          </a:p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(check out “Resources for REALTORS®)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371600"/>
            <a:ext cx="8801100" cy="411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05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Bright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2682D5-D4CF-48E4-AE60-85E08AF16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905" y="-47775"/>
            <a:ext cx="13243810" cy="68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4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748230"/>
            <a:ext cx="92987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Tech Support </a:t>
            </a:r>
            <a:r>
              <a:rPr lang="en-US" sz="3000" b="1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available</a:t>
            </a:r>
            <a:r>
              <a:rPr lang="en-US" sz="3000" b="1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algn="ctr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M-F, 9am-8pm</a:t>
            </a:r>
          </a:p>
          <a:p>
            <a:pPr algn="ctr"/>
            <a:r>
              <a:rPr lang="en-US" sz="3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Sat </a:t>
            </a:r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9am-5pm</a:t>
            </a:r>
          </a:p>
          <a:p>
            <a:pPr algn="ctr"/>
            <a:r>
              <a:rPr lang="en-US" sz="3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800-276-4216</a:t>
            </a:r>
          </a:p>
          <a:p>
            <a:pPr algn="ctr"/>
            <a:r>
              <a:rPr lang="en-US" sz="3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NVAR.com/</a:t>
            </a:r>
            <a:r>
              <a:rPr lang="en-US" sz="3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TechHelp</a:t>
            </a:r>
            <a:endParaRPr lang="en-US" sz="3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85800"/>
            <a:ext cx="7333714" cy="17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36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itle 1"/>
          <p:cNvSpPr>
            <a:spLocks noGrp="1"/>
          </p:cNvSpPr>
          <p:nvPr>
            <p:ph type="title"/>
          </p:nvPr>
        </p:nvSpPr>
        <p:spPr>
          <a:xfrm>
            <a:off x="838200" y="89816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NVAR Service Providers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1354916"/>
            <a:ext cx="2951983" cy="1943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69469"/>
            <a:ext cx="3221720" cy="4379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4237580"/>
            <a:ext cx="2951983" cy="186592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62877" y="6103500"/>
            <a:ext cx="8686800" cy="83820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bg1"/>
                </a:solidFill>
                <a:latin typeface="+mj-lt"/>
                <a:ea typeface="+mj-ea"/>
                <a:cs typeface="Tahoma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/>
            <a:r>
              <a:rPr lang="en-US" sz="2800" b="0" dirty="0">
                <a:ln>
                  <a:solidFill>
                    <a:schemeClr val="tx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rPr>
              <a:t>Build a service provider network for your clients</a:t>
            </a:r>
          </a:p>
        </p:txBody>
      </p:sp>
    </p:spTree>
    <p:extLst>
      <p:ext uri="{BB962C8B-B14F-4D97-AF65-F5344CB8AC3E}">
        <p14:creationId xmlns:p14="http://schemas.microsoft.com/office/powerpoint/2010/main" val="3061015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D5B832-3C14-43D7-AE85-38ACE279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/>
              <a:t>NVARConvention.com – Every October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50DFC0F-8D75-4C89-947C-E127F162E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988808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Search Engine Optimization Tips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" y="-1"/>
            <a:ext cx="12183256" cy="7614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143" y="762000"/>
            <a:ext cx="11675620" cy="500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 dirty="0">
                <a:ln w="19050">
                  <a:noFill/>
                </a:ln>
                <a:solidFill>
                  <a:schemeClr val="bg1"/>
                </a:solidFill>
              </a:rPr>
              <a:t>SEO is your ability to be found in search</a:t>
            </a:r>
          </a:p>
          <a:p>
            <a:endParaRPr lang="en-US" sz="30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All your websites and social media should say you are a real estate agent and Realtor®</a:t>
            </a:r>
          </a:p>
          <a:p>
            <a:endParaRPr lang="en-US" sz="26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Have your brokerage, office address, phone number, and email in all places</a:t>
            </a:r>
          </a:p>
          <a:p>
            <a:endParaRPr lang="en-US" sz="26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Link all your sites together. Update them</a:t>
            </a:r>
          </a:p>
          <a:p>
            <a:endParaRPr lang="en-US" sz="26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Have pictures, bios, and reviews</a:t>
            </a:r>
          </a:p>
          <a:p>
            <a:endParaRPr lang="en-US" sz="2600" b="1" dirty="0">
              <a:ln w="19050">
                <a:noFill/>
              </a:ln>
              <a:solidFill>
                <a:schemeClr val="bg1"/>
              </a:solidFill>
            </a:endParaRPr>
          </a:p>
          <a:p>
            <a:r>
              <a:rPr lang="en-US" sz="2600" b="1" dirty="0">
                <a:ln w="19050">
                  <a:noFill/>
                </a:ln>
                <a:solidFill>
                  <a:schemeClr val="bg1"/>
                </a:solidFill>
              </a:rPr>
              <a:t>Name your listing photos with your name-address-feature</a:t>
            </a:r>
          </a:p>
        </p:txBody>
      </p:sp>
    </p:spTree>
    <p:extLst>
      <p:ext uri="{BB962C8B-B14F-4D97-AF65-F5344CB8AC3E}">
        <p14:creationId xmlns:p14="http://schemas.microsoft.com/office/powerpoint/2010/main" val="278887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8EE26A-798E-4A58-BDB4-F236EC0B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BD06B1-170D-4B34-AE52-690BAD8F8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5351"/>
            <a:ext cx="10896600" cy="742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06AC0D-2542-4208-A2D2-16CA29AE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5D084C-D8CA-4BBE-BFF4-1047BA0FA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7800"/>
            <a:ext cx="11507237" cy="71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itle 1"/>
          <p:cNvSpPr>
            <a:spLocks noGrp="1"/>
          </p:cNvSpPr>
          <p:nvPr>
            <p:ph type="title"/>
          </p:nvPr>
        </p:nvSpPr>
        <p:spPr>
          <a:xfrm>
            <a:off x="1833154" y="190500"/>
            <a:ext cx="8686800" cy="8382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Don’t Be A Secret Agent!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84" y="1143000"/>
            <a:ext cx="9163616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1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Your Online Identity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48" y="2288919"/>
            <a:ext cx="725789" cy="725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5014454"/>
            <a:ext cx="87249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haroni" panose="02010803020104030203" pitchFamily="2" charset="-79"/>
                <a:cs typeface="Aharoni" panose="02010803020104030203" pitchFamily="2" charset="-79"/>
              </a:rPr>
              <a:t>Google Yourself.  What do you find?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55244"/>
            <a:ext cx="9144000" cy="36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97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1676400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Your Goal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08BEC6-7349-4ECA-ADF6-AE3C028B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1" y="279518"/>
            <a:ext cx="8153400" cy="62989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B8549C3-8915-47B8-A6F0-FFBF7B8474F2}"/>
              </a:ext>
            </a:extLst>
          </p:cNvPr>
          <p:cNvSpPr/>
          <p:nvPr/>
        </p:nvSpPr>
        <p:spPr>
          <a:xfrm>
            <a:off x="8305800" y="685800"/>
            <a:ext cx="3733800" cy="6019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3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686800" cy="838200"/>
          </a:xfrm>
        </p:spPr>
        <p:txBody>
          <a:bodyPr/>
          <a:lstStyle/>
          <a:p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Realtor.com Agent Profile</a:t>
            </a:r>
          </a:p>
        </p:txBody>
      </p:sp>
      <p:pic>
        <p:nvPicPr>
          <p:cNvPr id="2" name="New RealtorCOM Profile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970613"/>
            <a:ext cx="8763000" cy="494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Complete vs Unclaimed Profile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73742" r="617" b="7038"/>
          <a:stretch/>
        </p:blipFill>
        <p:spPr>
          <a:xfrm>
            <a:off x="1523999" y="5728058"/>
            <a:ext cx="9144000" cy="11299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340955"/>
            <a:ext cx="4495800" cy="4030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40955"/>
            <a:ext cx="4343400" cy="4030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250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le 1"/>
          <p:cNvSpPr>
            <a:spLocks noGrp="1"/>
          </p:cNvSpPr>
          <p:nvPr>
            <p:ph type="title"/>
          </p:nvPr>
        </p:nvSpPr>
        <p:spPr>
          <a:xfrm>
            <a:off x="1600200" y="100798"/>
            <a:ext cx="86868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latin typeface="Aharoni" panose="02010803020104030203" pitchFamily="2" charset="-79"/>
                <a:cs typeface="Aharoni" panose="02010803020104030203" pitchFamily="2" charset="-79"/>
              </a:rPr>
              <a:t>Online Presence Question Exercise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48" y="2517519"/>
            <a:ext cx="725789" cy="725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4753434"/>
            <a:ext cx="1066800" cy="1066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B6C82C5-2EDF-4D28-9AFB-E609E70A2A83}"/>
              </a:ext>
            </a:extLst>
          </p:cNvPr>
          <p:cNvSpPr/>
          <p:nvPr/>
        </p:nvSpPr>
        <p:spPr>
          <a:xfrm>
            <a:off x="6934200" y="5486400"/>
            <a:ext cx="3534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https://hub.realtor.com/resource/4-easy-steps-perfect-real-estate-agent-bio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47807BC-3E21-49E8-A7B8-D5CF99C081A3}"/>
              </a:ext>
            </a:extLst>
          </p:cNvPr>
          <p:cNvSpPr/>
          <p:nvPr/>
        </p:nvSpPr>
        <p:spPr>
          <a:xfrm>
            <a:off x="5449888" y="324485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A91B6C7-B9F9-4590-A2E1-80A01556CEC5}"/>
              </a:ext>
            </a:extLst>
          </p:cNvPr>
          <p:cNvSpPr/>
          <p:nvPr/>
        </p:nvSpPr>
        <p:spPr>
          <a:xfrm>
            <a:off x="5449888" y="324485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08B56B1-A232-4632-A6BA-21046F199FE3}"/>
              </a:ext>
            </a:extLst>
          </p:cNvPr>
          <p:cNvSpPr/>
          <p:nvPr/>
        </p:nvSpPr>
        <p:spPr>
          <a:xfrm>
            <a:off x="5449888" y="324485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557E8B-DA0D-4EBA-8398-994AD78D4283}"/>
              </a:ext>
            </a:extLst>
          </p:cNvPr>
          <p:cNvSpPr txBox="1"/>
          <p:nvPr/>
        </p:nvSpPr>
        <p:spPr>
          <a:xfrm>
            <a:off x="1905000" y="1668360"/>
            <a:ext cx="8338758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[Name] is a [title] who works with [who you help] to [how you help them]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[Name] [knows/believes] [what you know/believe about the work you do].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[Pronoun] has [learned/created/supported/achieved] [insert experiences and wins].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[Name] is a [trained/certified/licensed/awarded] [insert trainings, awards, honors, etc.]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/>
              <a:t>Who is your target audience?</a:t>
            </a:r>
          </a:p>
          <a:p>
            <a:r>
              <a:rPr lang="en-US" dirty="0"/>
              <a:t>What do you what them to learn from your bio?</a:t>
            </a:r>
          </a:p>
          <a:p>
            <a:r>
              <a:rPr lang="en-US" dirty="0"/>
              <a:t>What life events can you include to illustrate these points?</a:t>
            </a: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79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5431</TotalTime>
  <Words>601</Words>
  <Application>Microsoft Office PowerPoint</Application>
  <PresentationFormat>Widescreen</PresentationFormat>
  <Paragraphs>123</Paragraphs>
  <Slides>42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Aharoni</vt:lpstr>
      <vt:lpstr>Arial</vt:lpstr>
      <vt:lpstr>Arial Black</vt:lpstr>
      <vt:lpstr>Calibri</vt:lpstr>
      <vt:lpstr>Calibri Light</vt:lpstr>
      <vt:lpstr>Wingdings</vt:lpstr>
      <vt:lpstr>Office Theme</vt:lpstr>
      <vt:lpstr>Northern Virginia Association of Realtors®</vt:lpstr>
      <vt:lpstr>PowerPoint Presentation</vt:lpstr>
      <vt:lpstr>Creating An Online Presence</vt:lpstr>
      <vt:lpstr>Search Engine Optimization Tips</vt:lpstr>
      <vt:lpstr>Your Online Identity</vt:lpstr>
      <vt:lpstr>PowerPoint Presentation</vt:lpstr>
      <vt:lpstr>Realtor.com Agent Profile</vt:lpstr>
      <vt:lpstr>Complete vs Unclaimed Profile</vt:lpstr>
      <vt:lpstr>Online Presence Question Exercise</vt:lpstr>
      <vt:lpstr>Your Realtor.com® Profile</vt:lpstr>
      <vt:lpstr>Fill Out Your Profile</vt:lpstr>
      <vt:lpstr>Personal Domain Options</vt:lpstr>
      <vt:lpstr>Online Reviews</vt:lpstr>
      <vt:lpstr>Most-Used Review Sites For Agents</vt:lpstr>
      <vt:lpstr>10 Minute Break  </vt:lpstr>
      <vt:lpstr>Your Website &amp; Social Media</vt:lpstr>
      <vt:lpstr>Content: NAR Realtors® Content Resource</vt:lpstr>
      <vt:lpstr>The Realtor® Difference </vt:lpstr>
      <vt:lpstr>Realtor Magazine Online</vt:lpstr>
      <vt:lpstr>NVAR’s Facebook Page</vt:lpstr>
      <vt:lpstr>Publications</vt:lpstr>
      <vt:lpstr>Other News Resources</vt:lpstr>
      <vt:lpstr>NVAR website:  www.nvar.com</vt:lpstr>
      <vt:lpstr>PowerPoint Presentation</vt:lpstr>
      <vt:lpstr>Shop Realtor</vt:lpstr>
      <vt:lpstr>PowerPoint Presentation</vt:lpstr>
      <vt:lpstr>PowerPoint Presentation</vt:lpstr>
      <vt:lpstr>SentriLock &amp; the SentriSmart™ App</vt:lpstr>
      <vt:lpstr>PowerPoint Presentation</vt:lpstr>
      <vt:lpstr>NAR.realtor</vt:lpstr>
      <vt:lpstr>PowerPoint Presentation</vt:lpstr>
      <vt:lpstr>Realtors Property Resource® (RPR)</vt:lpstr>
      <vt:lpstr>Realtors Property Resource® (RPR)</vt:lpstr>
      <vt:lpstr>Homesnap</vt:lpstr>
      <vt:lpstr>Realtor Safety</vt:lpstr>
      <vt:lpstr>Bright</vt:lpstr>
      <vt:lpstr>PowerPoint Presentation</vt:lpstr>
      <vt:lpstr>NVAR Service Providers</vt:lpstr>
      <vt:lpstr>NVARConvention.com – Every October</vt:lpstr>
      <vt:lpstr>PowerPoint Presentation</vt:lpstr>
      <vt:lpstr>PowerPoint Presentation</vt:lpstr>
      <vt:lpstr>Don’t Be A Secret Agent!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Virginia Association of Realtors® Orientation</dc:title>
  <dc:creator>instructor</dc:creator>
  <cp:lastModifiedBy>Ricky Webster</cp:lastModifiedBy>
  <cp:revision>307</cp:revision>
  <cp:lastPrinted>2016-08-25T19:09:41Z</cp:lastPrinted>
  <dcterms:created xsi:type="dcterms:W3CDTF">2015-10-30T16:09:23Z</dcterms:created>
  <dcterms:modified xsi:type="dcterms:W3CDTF">2020-02-18T21:39:32Z</dcterms:modified>
</cp:coreProperties>
</file>