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autoCompressPictures="0">
  <p:sldMasterIdLst>
    <p:sldMasterId id="2147483648" r:id="rId1"/>
  </p:sldMasterIdLst>
  <p:notesMasterIdLst>
    <p:notesMasterId r:id="rId13"/>
  </p:notesMasterIdLst>
  <p:sldIdLst>
    <p:sldId id="278" r:id="rId2"/>
    <p:sldId id="257" r:id="rId3"/>
    <p:sldId id="259" r:id="rId4"/>
    <p:sldId id="258" r:id="rId5"/>
    <p:sldId id="261" r:id="rId6"/>
    <p:sldId id="262" r:id="rId7"/>
    <p:sldId id="263" r:id="rId8"/>
    <p:sldId id="271" r:id="rId9"/>
    <p:sldId id="279" r:id="rId10"/>
    <p:sldId id="269" r:id="rId11"/>
    <p:sldId id="276" r:id="rId12"/>
  </p:sldIdLst>
  <p:sldSz cx="18288000" cy="10287000"/>
  <p:notesSz cx="6858000" cy="9144000"/>
  <p:embeddedFontLst>
    <p:embeddedFont>
      <p:font typeface="Open Sans" pitchFamily="2" charset="0"/>
      <p:regular r:id="rId14"/>
      <p:bold r:id="rId15"/>
      <p:italic r:id="rId16"/>
      <p:boldItalic r:id="rId17"/>
    </p:embeddedFont>
    <p:embeddedFont>
      <p:font typeface="Open Sans Light" pitchFamily="2" charset="0"/>
      <p:regular r:id="rId18"/>
      <p:bold r:id="rId19"/>
      <p:italic r:id="rId20"/>
      <p:boldItalic r:id="rId2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41" roundtripDataSignature="AMtx7mi1Vduq9AEiWcI2MkP+Nn9muvacD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7087B3DF-5E0E-4E1B-AC16-8CE2D73A4AA2}">
  <a:tblStyle styleId="{7087B3DF-5E0E-4E1B-AC16-8CE2D73A4AA2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483"/>
    <p:restoredTop sz="94630"/>
  </p:normalViewPr>
  <p:slideViewPr>
    <p:cSldViewPr snapToGrid="0">
      <p:cViewPr varScale="1">
        <p:scale>
          <a:sx n="44" d="100"/>
          <a:sy n="44" d="100"/>
        </p:scale>
        <p:origin x="240" y="64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font" Target="fonts/font5.fntdata"/><Relationship Id="rId3" Type="http://schemas.openxmlformats.org/officeDocument/2006/relationships/slide" Target="slides/slide2.xml"/><Relationship Id="rId21" Type="http://schemas.openxmlformats.org/officeDocument/2006/relationships/font" Target="fonts/font8.fntdata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4.fntdata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20" Type="http://schemas.openxmlformats.org/officeDocument/2006/relationships/font" Target="fonts/font7.fntdata"/><Relationship Id="rId41" Type="http://customschemas.google.com/relationships/presentationmetadata" Target="meta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10" Type="http://schemas.openxmlformats.org/officeDocument/2006/relationships/slide" Target="slides/slide9.xml"/><Relationship Id="rId19" Type="http://schemas.openxmlformats.org/officeDocument/2006/relationships/font" Target="fonts/font6.fntdata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Relationship Id="rId43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3" name="Google Shape;453;p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4" name="Google Shape;454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77971828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Google Shape;312;p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3" name="Google Shape;313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3" name="Google Shape;453;p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4" name="Google Shape;454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0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39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2931788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22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866282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8" name="Google Shape;168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8" name="Google Shape;178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7" name="Google Shape;167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93120299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" name="Google Shape;363;p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4" name="Google Shape;364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8" name="Google Shape;168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5779489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4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24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" name="Google Shape;14;p2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34"/>
          <p:cNvSpPr txBox="1">
            <a:spLocks noGrp="1"/>
          </p:cNvSpPr>
          <p:nvPr>
            <p:ph type="title"/>
          </p:nvPr>
        </p:nvSpPr>
        <p:spPr>
          <a:xfrm rot="5400000">
            <a:off x="4732338" y="2171701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34"/>
          <p:cNvSpPr txBox="1">
            <a:spLocks noGrp="1"/>
          </p:cNvSpPr>
          <p:nvPr>
            <p:ph type="body" idx="1"/>
          </p:nvPr>
        </p:nvSpPr>
        <p:spPr>
          <a:xfrm rot="5400000">
            <a:off x="541338" y="190500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34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34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3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26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26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26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26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26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27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sz="4000" b="1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27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marL="914400" lvl="1" indent="-2286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27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27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27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28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28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36" name="Google Shape;36;p28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37" name="Google Shape;37;p28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28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28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29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29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29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4" name="Google Shape;44;p29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29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6" name="Google Shape;46;p29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29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29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30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30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30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3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31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31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marL="137160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marL="2286000" lvl="4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marL="274320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31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58" name="Google Shape;58;p3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3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3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32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32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32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65" name="Google Shape;65;p3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3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3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33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33"/>
          <p:cNvSpPr txBox="1">
            <a:spLocks noGrp="1"/>
          </p:cNvSpPr>
          <p:nvPr>
            <p:ph type="body" idx="1"/>
          </p:nvPr>
        </p:nvSpPr>
        <p:spPr>
          <a:xfrm rot="5400000">
            <a:off x="2309019" y="-251618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33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3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3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23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23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23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2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2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www.nvar.com/realtors" TargetMode="External"/><Relationship Id="rId5" Type="http://schemas.openxmlformats.org/officeDocument/2006/relationships/image" Target="../media/image2.jpg"/><Relationship Id="rId4" Type="http://schemas.openxmlformats.org/officeDocument/2006/relationships/hyperlink" Target="mailto:jill.norcross@nvaha.org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4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hyperlink" Target="mailto:jill.norcross@nvaha.org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jpg"/><Relationship Id="rId4" Type="http://schemas.openxmlformats.org/officeDocument/2006/relationships/image" Target="../media/image2.jp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openxmlformats.org/officeDocument/2006/relationships/image" Target="../media/image22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12" Type="http://schemas.openxmlformats.org/officeDocument/2006/relationships/image" Target="../media/image2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png"/><Relationship Id="rId11" Type="http://schemas.openxmlformats.org/officeDocument/2006/relationships/image" Target="../media/image20.png"/><Relationship Id="rId5" Type="http://schemas.openxmlformats.org/officeDocument/2006/relationships/image" Target="../media/image14.jpg"/><Relationship Id="rId10" Type="http://schemas.openxmlformats.org/officeDocument/2006/relationships/image" Target="../media/image19.png"/><Relationship Id="rId4" Type="http://schemas.openxmlformats.org/officeDocument/2006/relationships/image" Target="../media/image13.png"/><Relationship Id="rId9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360AD"/>
        </a:solidFill>
        <a:effectLst/>
      </p:bgPr>
    </p:bg>
    <p:spTree>
      <p:nvGrpSpPr>
        <p:cNvPr id="1" name="Shape 4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9" name="Google Shape;479;p2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710918" y="5277881"/>
            <a:ext cx="3692669" cy="4424268"/>
          </a:xfrm>
          <a:prstGeom prst="rect">
            <a:avLst/>
          </a:prstGeom>
          <a:noFill/>
          <a:ln>
            <a:noFill/>
          </a:ln>
        </p:spPr>
      </p:pic>
      <p:sp>
        <p:nvSpPr>
          <p:cNvPr id="482" name="Google Shape;482;p21"/>
          <p:cNvSpPr txBox="1"/>
          <p:nvPr/>
        </p:nvSpPr>
        <p:spPr>
          <a:xfrm>
            <a:off x="11808621" y="8158432"/>
            <a:ext cx="7284066" cy="5386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425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 dirty="0" err="1">
                <a:solidFill>
                  <a:srgbClr val="92D050"/>
                </a:solidFill>
                <a:latin typeface="Open Sans"/>
                <a:ea typeface="Open Sans"/>
                <a:cs typeface="Open Sans"/>
                <a:sym typeface="Open Sans"/>
              </a:rPr>
              <a:t>www.nvaha.org</a:t>
            </a:r>
            <a:endParaRPr sz="4000" b="1" dirty="0">
              <a:solidFill>
                <a:srgbClr val="92D05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483" name="Google Shape;483;p21"/>
          <p:cNvSpPr txBox="1"/>
          <p:nvPr/>
        </p:nvSpPr>
        <p:spPr>
          <a:xfrm>
            <a:off x="8849032" y="1396039"/>
            <a:ext cx="9438968" cy="60939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0" b="1" dirty="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NVAR: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b="1" dirty="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   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b="1" i="1" dirty="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    Discovering Affordable Housing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sz="4000" b="1" dirty="0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sz="4000" b="1" dirty="0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sz="4000" b="1" dirty="0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dirty="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Northern Virginia Affordable Housing Alliance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dirty="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Jill Norcross</a:t>
            </a:r>
            <a:endParaRPr sz="3200"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dirty="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Executive Director</a:t>
            </a:r>
            <a:endParaRPr sz="3200"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u="sng" dirty="0">
                <a:solidFill>
                  <a:srgbClr val="92D050"/>
                </a:solidFill>
                <a:latin typeface="Open Sans"/>
                <a:ea typeface="Open Sans"/>
                <a:cs typeface="Open Sans"/>
                <a:sym typeface="Open Sans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jill.norcross@nvaha.org</a:t>
            </a:r>
            <a:endParaRPr sz="3200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32FA9794-F1F6-3D47-AD4C-BDEDBC07A2DB}"/>
              </a:ext>
            </a:extLst>
          </p:cNvPr>
          <p:cNvSpPr/>
          <p:nvPr/>
        </p:nvSpPr>
        <p:spPr>
          <a:xfrm>
            <a:off x="0" y="0"/>
            <a:ext cx="8429625" cy="10287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11" name="Google Shape;113;p2">
            <a:extLst>
              <a:ext uri="{FF2B5EF4-FFF2-40B4-BE49-F238E27FC236}">
                <a16:creationId xmlns:a16="http://schemas.microsoft.com/office/drawing/2014/main" id="{9D633CED-4191-654F-B242-DD12D848AD0B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886200" y="5277881"/>
            <a:ext cx="3801543" cy="4424268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6" name="Picture 2" descr="nvar">
            <a:hlinkClick r:id="rId6"/>
            <a:extLst>
              <a:ext uri="{FF2B5EF4-FFF2-40B4-BE49-F238E27FC236}">
                <a16:creationId xmlns:a16="http://schemas.microsoft.com/office/drawing/2014/main" id="{65008F37-189E-4D43-B219-E44102205D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5653" y="960696"/>
            <a:ext cx="3435069" cy="37323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5232816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360AD"/>
        </a:solidFill>
        <a:effectLst/>
      </p:bgPr>
    </p:bg>
    <p:spTree>
      <p:nvGrpSpPr>
        <p:cNvPr id="1" name="Shape 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5" name="Google Shape;315;p14"/>
          <p:cNvPicPr preferRelativeResize="0"/>
          <p:nvPr/>
        </p:nvPicPr>
        <p:blipFill rotWithShape="1">
          <a:blip r:embed="rId3">
            <a:alphaModFix amt="16000"/>
          </a:blip>
          <a:srcRect l="30166" r="17273"/>
          <a:stretch/>
        </p:blipFill>
        <p:spPr>
          <a:xfrm>
            <a:off x="1028700" y="1028700"/>
            <a:ext cx="8115300" cy="10287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16" name="Google Shape;316;p14"/>
          <p:cNvPicPr preferRelativeResize="0"/>
          <p:nvPr/>
        </p:nvPicPr>
        <p:blipFill rotWithShape="1">
          <a:blip r:embed="rId4">
            <a:alphaModFix amt="16000"/>
          </a:blip>
          <a:srcRect l="58831" b="22972"/>
          <a:stretch/>
        </p:blipFill>
        <p:spPr>
          <a:xfrm>
            <a:off x="9144000" y="-1028700"/>
            <a:ext cx="8115300" cy="102870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17" name="Google Shape;317;p14"/>
          <p:cNvGrpSpPr/>
          <p:nvPr/>
        </p:nvGrpSpPr>
        <p:grpSpPr>
          <a:xfrm rot="10800000">
            <a:off x="-6785886" y="-7599513"/>
            <a:ext cx="20250887" cy="11655844"/>
            <a:chOff x="0" y="-38100"/>
            <a:chExt cx="1125317" cy="647700"/>
          </a:xfrm>
        </p:grpSpPr>
        <p:sp>
          <p:nvSpPr>
            <p:cNvPr id="318" name="Google Shape;318;p14"/>
            <p:cNvSpPr/>
            <p:nvPr/>
          </p:nvSpPr>
          <p:spPr>
            <a:xfrm>
              <a:off x="0" y="0"/>
              <a:ext cx="1125317" cy="187305"/>
            </a:xfrm>
            <a:custGeom>
              <a:avLst/>
              <a:gdLst/>
              <a:ahLst/>
              <a:cxnLst/>
              <a:rect l="l" t="t" r="r" b="b"/>
              <a:pathLst>
                <a:path w="1125317" h="187305" extrusionOk="0">
                  <a:moveTo>
                    <a:pt x="203200" y="0"/>
                  </a:moveTo>
                  <a:lnTo>
                    <a:pt x="922117" y="0"/>
                  </a:lnTo>
                  <a:lnTo>
                    <a:pt x="1125317" y="187305"/>
                  </a:lnTo>
                  <a:lnTo>
                    <a:pt x="0" y="187305"/>
                  </a:lnTo>
                  <a:lnTo>
                    <a:pt x="203200" y="0"/>
                  </a:lnTo>
                  <a:close/>
                </a:path>
              </a:pathLst>
            </a:custGeom>
            <a:solidFill>
              <a:srgbClr val="1D4FA3"/>
            </a:solidFill>
            <a:ln>
              <a:noFill/>
            </a:ln>
          </p:spPr>
        </p:sp>
        <p:sp>
          <p:nvSpPr>
            <p:cNvPr id="319" name="Google Shape;319;p14"/>
            <p:cNvSpPr txBox="1"/>
            <p:nvPr/>
          </p:nvSpPr>
          <p:spPr>
            <a:xfrm>
              <a:off x="127000" y="-38100"/>
              <a:ext cx="558800" cy="647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16666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20" name="Google Shape;320;p14"/>
          <p:cNvGrpSpPr/>
          <p:nvPr/>
        </p:nvGrpSpPr>
        <p:grpSpPr>
          <a:xfrm>
            <a:off x="743558" y="3710314"/>
            <a:ext cx="9359229" cy="3230751"/>
            <a:chOff x="0" y="-38100"/>
            <a:chExt cx="2464982" cy="850900"/>
          </a:xfrm>
        </p:grpSpPr>
        <p:sp>
          <p:nvSpPr>
            <p:cNvPr id="321" name="Google Shape;321;p14"/>
            <p:cNvSpPr/>
            <p:nvPr/>
          </p:nvSpPr>
          <p:spPr>
            <a:xfrm>
              <a:off x="0" y="0"/>
              <a:ext cx="2464982" cy="171569"/>
            </a:xfrm>
            <a:custGeom>
              <a:avLst/>
              <a:gdLst/>
              <a:ahLst/>
              <a:cxnLst/>
              <a:rect l="l" t="t" r="r" b="b"/>
              <a:pathLst>
                <a:path w="2464982" h="171569" extrusionOk="0">
                  <a:moveTo>
                    <a:pt x="0" y="0"/>
                  </a:moveTo>
                  <a:lnTo>
                    <a:pt x="2464982" y="0"/>
                  </a:lnTo>
                  <a:lnTo>
                    <a:pt x="2464982" y="171569"/>
                  </a:lnTo>
                  <a:lnTo>
                    <a:pt x="0" y="171569"/>
                  </a:lnTo>
                  <a:close/>
                </a:path>
              </a:pathLst>
            </a:custGeom>
            <a:solidFill>
              <a:srgbClr val="63BB4B"/>
            </a:solidFill>
            <a:ln>
              <a:noFill/>
            </a:ln>
          </p:spPr>
        </p:sp>
        <p:sp>
          <p:nvSpPr>
            <p:cNvPr id="322" name="Google Shape;322;p14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16666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23" name="Google Shape;323;p14"/>
          <p:cNvSpPr txBox="1"/>
          <p:nvPr/>
        </p:nvSpPr>
        <p:spPr>
          <a:xfrm>
            <a:off x="608505" y="610013"/>
            <a:ext cx="10575215" cy="24676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399" b="1" i="0" u="none" strike="noStrike" cap="none" dirty="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EXPECTATIONS FOR AFFORDABLE HOUSING IN NOVA</a:t>
            </a:r>
            <a:endParaRPr dirty="0"/>
          </a:p>
        </p:txBody>
      </p:sp>
      <p:sp>
        <p:nvSpPr>
          <p:cNvPr id="324" name="Google Shape;324;p14"/>
          <p:cNvSpPr txBox="1"/>
          <p:nvPr/>
        </p:nvSpPr>
        <p:spPr>
          <a:xfrm>
            <a:off x="1028700" y="3865879"/>
            <a:ext cx="8601286" cy="9055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 b="1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Built to the same standards at market-rate housing</a:t>
            </a:r>
            <a:endParaRPr/>
          </a:p>
          <a:p>
            <a:pPr marL="0" marR="0" lvl="0" indent="0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600" b="1" i="0" u="none" strike="noStrike" cap="none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25" name="Google Shape;325;p14"/>
          <p:cNvSpPr txBox="1"/>
          <p:nvPr/>
        </p:nvSpPr>
        <p:spPr>
          <a:xfrm>
            <a:off x="1386259" y="4714239"/>
            <a:ext cx="12078742" cy="1809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604513" marR="0" lvl="1" indent="-302255" algn="l" rtl="0">
              <a:lnSpc>
                <a:spcPct val="140014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799"/>
              <a:buFont typeface="Arial"/>
              <a:buChar char="•"/>
            </a:pPr>
            <a:r>
              <a:rPr lang="en-US" sz="2799" b="0" i="0" u="none" strike="noStrike" cap="none" dirty="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Architecture compatible with surrounding community</a:t>
            </a:r>
            <a:endParaRPr dirty="0"/>
          </a:p>
          <a:p>
            <a:pPr marL="604513" marR="0" lvl="1" indent="-302255" algn="l" rtl="0">
              <a:lnSpc>
                <a:spcPct val="140014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799"/>
              <a:buFont typeface="Arial"/>
              <a:buChar char="•"/>
            </a:pPr>
            <a:r>
              <a:rPr lang="en-US" sz="2799" b="0" i="0" u="none" strike="noStrike" cap="none" dirty="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Meets green development building standards </a:t>
            </a:r>
            <a:endParaRPr dirty="0"/>
          </a:p>
          <a:p>
            <a:pPr marL="604513" marR="0" lvl="1" indent="-302255" algn="l" rtl="0">
              <a:lnSpc>
                <a:spcPct val="140014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799"/>
              <a:buFont typeface="Arial"/>
              <a:buChar char="•"/>
            </a:pPr>
            <a:r>
              <a:rPr lang="en-US" sz="2799" b="0" i="0" u="none" strike="noStrike" cap="none" dirty="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Address storm water management; resource protection areas</a:t>
            </a:r>
            <a:endParaRPr dirty="0"/>
          </a:p>
        </p:txBody>
      </p:sp>
      <p:grpSp>
        <p:nvGrpSpPr>
          <p:cNvPr id="326" name="Google Shape;326;p14"/>
          <p:cNvGrpSpPr/>
          <p:nvPr/>
        </p:nvGrpSpPr>
        <p:grpSpPr>
          <a:xfrm>
            <a:off x="743558" y="6713340"/>
            <a:ext cx="7385167" cy="3230751"/>
            <a:chOff x="0" y="-38100"/>
            <a:chExt cx="1945065" cy="850900"/>
          </a:xfrm>
        </p:grpSpPr>
        <p:sp>
          <p:nvSpPr>
            <p:cNvPr id="327" name="Google Shape;327;p14"/>
            <p:cNvSpPr/>
            <p:nvPr/>
          </p:nvSpPr>
          <p:spPr>
            <a:xfrm>
              <a:off x="0" y="0"/>
              <a:ext cx="1945065" cy="171569"/>
            </a:xfrm>
            <a:custGeom>
              <a:avLst/>
              <a:gdLst/>
              <a:ahLst/>
              <a:cxnLst/>
              <a:rect l="l" t="t" r="r" b="b"/>
              <a:pathLst>
                <a:path w="1945065" h="171569" extrusionOk="0">
                  <a:moveTo>
                    <a:pt x="0" y="0"/>
                  </a:moveTo>
                  <a:lnTo>
                    <a:pt x="1945065" y="0"/>
                  </a:lnTo>
                  <a:lnTo>
                    <a:pt x="1945065" y="171569"/>
                  </a:lnTo>
                  <a:lnTo>
                    <a:pt x="0" y="171569"/>
                  </a:lnTo>
                  <a:close/>
                </a:path>
              </a:pathLst>
            </a:custGeom>
            <a:solidFill>
              <a:srgbClr val="63BB4B"/>
            </a:solidFill>
            <a:ln>
              <a:noFill/>
            </a:ln>
          </p:spPr>
        </p:sp>
        <p:sp>
          <p:nvSpPr>
            <p:cNvPr id="328" name="Google Shape;328;p14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16666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29" name="Google Shape;329;p14"/>
          <p:cNvSpPr txBox="1"/>
          <p:nvPr/>
        </p:nvSpPr>
        <p:spPr>
          <a:xfrm>
            <a:off x="1028700" y="6930982"/>
            <a:ext cx="8601286" cy="4483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 b="1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Additional priorities which increase costs</a:t>
            </a:r>
            <a:endParaRPr/>
          </a:p>
        </p:txBody>
      </p:sp>
      <p:sp>
        <p:nvSpPr>
          <p:cNvPr id="330" name="Google Shape;330;p14"/>
          <p:cNvSpPr txBox="1"/>
          <p:nvPr/>
        </p:nvSpPr>
        <p:spPr>
          <a:xfrm>
            <a:off x="1386258" y="7661275"/>
            <a:ext cx="16558841" cy="1809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604513" marR="0" lvl="1" indent="-302255" algn="l" rtl="0">
              <a:lnSpc>
                <a:spcPct val="140014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799"/>
              <a:buFont typeface="Arial"/>
              <a:buChar char="•"/>
            </a:pPr>
            <a:r>
              <a:rPr lang="en-US" sz="2799" b="0" i="0" u="none" strike="noStrike" cap="none" dirty="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Larger units to accommodate families (2 </a:t>
            </a:r>
            <a:r>
              <a:rPr lang="en-US" sz="2799" b="0" i="0" u="none" strike="noStrike" cap="none" dirty="0" err="1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Bd</a:t>
            </a:r>
            <a:r>
              <a:rPr lang="en-US" sz="2799" b="0" i="0" u="none" strike="noStrike" cap="none" dirty="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 + den, 3 </a:t>
            </a:r>
            <a:r>
              <a:rPr lang="en-US" sz="2799" b="0" i="0" u="none" strike="noStrike" cap="none" dirty="0" err="1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Bd</a:t>
            </a:r>
            <a:r>
              <a:rPr lang="en-US" sz="2799" b="0" i="0" u="none" strike="noStrike" cap="none" dirty="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)</a:t>
            </a:r>
            <a:endParaRPr dirty="0"/>
          </a:p>
          <a:p>
            <a:pPr marL="604513" marR="0" lvl="1" indent="-302255" algn="l" rtl="0">
              <a:lnSpc>
                <a:spcPct val="140014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799"/>
              <a:buFont typeface="Arial"/>
              <a:buChar char="•"/>
            </a:pPr>
            <a:r>
              <a:rPr lang="en-US" sz="2799" b="0" i="0" u="none" strike="noStrike" cap="none" dirty="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Priority to locate near transit – where land is most expensive</a:t>
            </a:r>
            <a:endParaRPr dirty="0"/>
          </a:p>
          <a:p>
            <a:pPr marL="604513" marR="0" lvl="1" indent="-302255" algn="l" rtl="0">
              <a:lnSpc>
                <a:spcPct val="140014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799"/>
              <a:buFont typeface="Arial"/>
              <a:buChar char="•"/>
            </a:pPr>
            <a:r>
              <a:rPr lang="en-US" sz="2799" b="0" i="0" u="none" strike="noStrike" cap="none" dirty="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Priority to serve households earning less than 60% AMI – real need is below 50% </a:t>
            </a:r>
            <a:endParaRPr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360AD"/>
        </a:solidFill>
        <a:effectLst/>
      </p:bgPr>
    </p:bg>
    <p:spTree>
      <p:nvGrpSpPr>
        <p:cNvPr id="1" name="Shape 4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56" name="Google Shape;456;p21"/>
          <p:cNvGrpSpPr/>
          <p:nvPr/>
        </p:nvGrpSpPr>
        <p:grpSpPr>
          <a:xfrm rot="10800000">
            <a:off x="-2774882" y="-153656"/>
            <a:ext cx="11184756" cy="11381829"/>
            <a:chOff x="0" y="-38100"/>
            <a:chExt cx="878585" cy="935733"/>
          </a:xfrm>
        </p:grpSpPr>
        <p:sp>
          <p:nvSpPr>
            <p:cNvPr id="457" name="Google Shape;457;p21"/>
            <p:cNvSpPr/>
            <p:nvPr/>
          </p:nvSpPr>
          <p:spPr>
            <a:xfrm>
              <a:off x="0" y="0"/>
              <a:ext cx="878585" cy="897633"/>
            </a:xfrm>
            <a:custGeom>
              <a:avLst/>
              <a:gdLst/>
              <a:ahLst/>
              <a:cxnLst/>
              <a:rect l="l" t="t" r="r" b="b"/>
              <a:pathLst>
                <a:path w="878585" h="897633" extrusionOk="0">
                  <a:moveTo>
                    <a:pt x="878585" y="448817"/>
                  </a:moveTo>
                  <a:lnTo>
                    <a:pt x="675385" y="897633"/>
                  </a:lnTo>
                  <a:lnTo>
                    <a:pt x="203200" y="897633"/>
                  </a:lnTo>
                  <a:lnTo>
                    <a:pt x="0" y="448817"/>
                  </a:lnTo>
                  <a:lnTo>
                    <a:pt x="203200" y="0"/>
                  </a:lnTo>
                  <a:lnTo>
                    <a:pt x="675385" y="0"/>
                  </a:lnTo>
                  <a:lnTo>
                    <a:pt x="878585" y="44881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</p:sp>
        <p:sp>
          <p:nvSpPr>
            <p:cNvPr id="458" name="Google Shape;458;p21"/>
            <p:cNvSpPr txBox="1"/>
            <p:nvPr/>
          </p:nvSpPr>
          <p:spPr>
            <a:xfrm>
              <a:off x="114300" y="-38100"/>
              <a:ext cx="584200" cy="736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cxnSp>
        <p:nvCxnSpPr>
          <p:cNvPr id="459" name="Google Shape;459;p21"/>
          <p:cNvCxnSpPr/>
          <p:nvPr/>
        </p:nvCxnSpPr>
        <p:spPr>
          <a:xfrm rot="3606691">
            <a:off x="3709495" y="2373306"/>
            <a:ext cx="6297185" cy="0"/>
          </a:xfrm>
          <a:prstGeom prst="straightConnector1">
            <a:avLst/>
          </a:prstGeom>
          <a:noFill/>
          <a:ln w="1619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460" name="Google Shape;460;p21"/>
          <p:cNvCxnSpPr/>
          <p:nvPr/>
        </p:nvCxnSpPr>
        <p:spPr>
          <a:xfrm rot="7201140">
            <a:off x="3703373" y="7754403"/>
            <a:ext cx="6297185" cy="0"/>
          </a:xfrm>
          <a:prstGeom prst="straightConnector1">
            <a:avLst/>
          </a:prstGeom>
          <a:noFill/>
          <a:ln w="1619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479" name="Google Shape;479;p2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409778" y="3485515"/>
            <a:ext cx="3692669" cy="4424268"/>
          </a:xfrm>
          <a:prstGeom prst="rect">
            <a:avLst/>
          </a:prstGeom>
          <a:noFill/>
          <a:ln>
            <a:noFill/>
          </a:ln>
        </p:spPr>
      </p:pic>
      <p:sp>
        <p:nvSpPr>
          <p:cNvPr id="482" name="Google Shape;482;p21"/>
          <p:cNvSpPr txBox="1"/>
          <p:nvPr/>
        </p:nvSpPr>
        <p:spPr>
          <a:xfrm>
            <a:off x="9746570" y="8844232"/>
            <a:ext cx="7284066" cy="5386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425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 dirty="0" err="1">
                <a:solidFill>
                  <a:srgbClr val="92D050"/>
                </a:solidFill>
                <a:latin typeface="Open Sans"/>
                <a:ea typeface="Open Sans"/>
                <a:cs typeface="Open Sans"/>
                <a:sym typeface="Open Sans"/>
              </a:rPr>
              <a:t>www.nvaha.org</a:t>
            </a:r>
            <a:endParaRPr sz="4000" b="1" dirty="0">
              <a:solidFill>
                <a:srgbClr val="92D05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483" name="Google Shape;483;p21"/>
          <p:cNvSpPr txBox="1"/>
          <p:nvPr/>
        </p:nvSpPr>
        <p:spPr>
          <a:xfrm>
            <a:off x="9746570" y="1149818"/>
            <a:ext cx="7574147" cy="51398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 b="1" dirty="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Thank you!</a:t>
            </a:r>
            <a:endParaRPr lang="en-US" sz="5400" b="1" i="1" dirty="0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sz="4000" b="1" dirty="0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sz="4000" b="1" dirty="0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 dirty="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Northern Virginia Affordable Housing Alliance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dirty="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Jill Norcross</a:t>
            </a:r>
            <a:endParaRPr sz="4000"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dirty="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Executive Director</a:t>
            </a:r>
            <a:endParaRPr sz="4000"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u="sng" dirty="0">
                <a:solidFill>
                  <a:srgbClr val="92D050"/>
                </a:solidFill>
                <a:latin typeface="Open Sans"/>
                <a:ea typeface="Open Sans"/>
                <a:cs typeface="Open Sans"/>
                <a:sym typeface="Open Sans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jill.norcross@nvaha.org</a:t>
            </a:r>
            <a:endParaRPr sz="4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" name="Google Shape;102;p2"/>
          <p:cNvGrpSpPr/>
          <p:nvPr/>
        </p:nvGrpSpPr>
        <p:grpSpPr>
          <a:xfrm>
            <a:off x="-1287623" y="9289239"/>
            <a:ext cx="5765006" cy="3557241"/>
            <a:chOff x="0" y="-38100"/>
            <a:chExt cx="1049690" cy="647700"/>
          </a:xfrm>
        </p:grpSpPr>
        <p:sp>
          <p:nvSpPr>
            <p:cNvPr id="103" name="Google Shape;103;p2"/>
            <p:cNvSpPr/>
            <p:nvPr/>
          </p:nvSpPr>
          <p:spPr>
            <a:xfrm>
              <a:off x="0" y="0"/>
              <a:ext cx="1049690" cy="187305"/>
            </a:xfrm>
            <a:custGeom>
              <a:avLst/>
              <a:gdLst/>
              <a:ahLst/>
              <a:cxnLst/>
              <a:rect l="l" t="t" r="r" b="b"/>
              <a:pathLst>
                <a:path w="1049690" h="187305" extrusionOk="0">
                  <a:moveTo>
                    <a:pt x="203200" y="0"/>
                  </a:moveTo>
                  <a:lnTo>
                    <a:pt x="846490" y="0"/>
                  </a:lnTo>
                  <a:lnTo>
                    <a:pt x="1049690" y="187305"/>
                  </a:lnTo>
                  <a:lnTo>
                    <a:pt x="0" y="187305"/>
                  </a:lnTo>
                  <a:lnTo>
                    <a:pt x="203200" y="0"/>
                  </a:lnTo>
                  <a:close/>
                </a:path>
              </a:pathLst>
            </a:custGeom>
            <a:solidFill>
              <a:srgbClr val="63BB4B"/>
            </a:solidFill>
            <a:ln>
              <a:noFill/>
            </a:ln>
          </p:spPr>
        </p:sp>
        <p:sp>
          <p:nvSpPr>
            <p:cNvPr id="104" name="Google Shape;104;p2"/>
            <p:cNvSpPr txBox="1"/>
            <p:nvPr/>
          </p:nvSpPr>
          <p:spPr>
            <a:xfrm>
              <a:off x="127000" y="-38100"/>
              <a:ext cx="558800" cy="647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16666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108" name="Google Shape;108;p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594879" y="4297838"/>
            <a:ext cx="451900" cy="451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9" name="Google Shape;109;p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594879" y="5629019"/>
            <a:ext cx="451900" cy="451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0" name="Google Shape;110;p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594879" y="6309518"/>
            <a:ext cx="451900" cy="451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1" name="Google Shape;111;p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594879" y="7315358"/>
            <a:ext cx="451900" cy="451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2" name="Google Shape;112;p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594879" y="8227439"/>
            <a:ext cx="451900" cy="451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3" name="Google Shape;113;p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47351" y="705781"/>
            <a:ext cx="2346955" cy="2811938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14" name="Google Shape;114;p2"/>
          <p:cNvGrpSpPr/>
          <p:nvPr/>
        </p:nvGrpSpPr>
        <p:grpSpPr>
          <a:xfrm>
            <a:off x="3812097" y="401258"/>
            <a:ext cx="18605048" cy="3960924"/>
            <a:chOff x="278035" y="-670847"/>
            <a:chExt cx="19985031" cy="5281232"/>
          </a:xfrm>
        </p:grpSpPr>
        <p:sp>
          <p:nvSpPr>
            <p:cNvPr id="115" name="Google Shape;115;p2"/>
            <p:cNvSpPr txBox="1"/>
            <p:nvPr/>
          </p:nvSpPr>
          <p:spPr>
            <a:xfrm>
              <a:off x="4097776" y="-670847"/>
              <a:ext cx="16165290" cy="147732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l" rtl="0">
                <a:lnSpc>
                  <a:spcPct val="12000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6000" b="1" i="0" u="none" strike="noStrike" cap="none" dirty="0">
                  <a:solidFill>
                    <a:srgbClr val="2A2E3A"/>
                  </a:solidFill>
                  <a:latin typeface="Open Sans"/>
                  <a:ea typeface="Open Sans"/>
                  <a:cs typeface="Open Sans"/>
                  <a:sym typeface="Open Sans"/>
                </a:rPr>
                <a:t>NVAHA Mission</a:t>
              </a:r>
              <a:endParaRPr sz="6000" dirty="0"/>
            </a:p>
          </p:txBody>
        </p:sp>
        <p:sp>
          <p:nvSpPr>
            <p:cNvPr id="116" name="Google Shape;116;p2"/>
            <p:cNvSpPr txBox="1"/>
            <p:nvPr/>
          </p:nvSpPr>
          <p:spPr>
            <a:xfrm>
              <a:off x="278035" y="933481"/>
              <a:ext cx="15112415" cy="367690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l" rtl="0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200" b="0" i="0" u="none" strike="noStrike" cap="none" dirty="0">
                  <a:solidFill>
                    <a:srgbClr val="2A2E3A"/>
                  </a:solidFill>
                  <a:latin typeface="Open Sans"/>
                  <a:ea typeface="Open Sans"/>
                  <a:cs typeface="Open Sans"/>
                  <a:sym typeface="Open Sans"/>
                </a:rPr>
                <a:t>The mission of the </a:t>
              </a:r>
              <a:r>
                <a:rPr lang="en-US" sz="3200" b="1" i="0" u="none" strike="noStrike" cap="none" dirty="0">
                  <a:solidFill>
                    <a:srgbClr val="2A2E3A"/>
                  </a:solidFill>
                  <a:latin typeface="Open Sans"/>
                  <a:ea typeface="Open Sans"/>
                  <a:cs typeface="Open Sans"/>
                  <a:sym typeface="Open Sans"/>
                </a:rPr>
                <a:t>Northern Virginia Affordable Housing Alliance </a:t>
              </a:r>
              <a:r>
                <a:rPr lang="en-US" sz="3200" b="0" i="0" u="none" strike="noStrike" cap="none" dirty="0">
                  <a:solidFill>
                    <a:srgbClr val="2A2E3A"/>
                  </a:solidFill>
                  <a:latin typeface="Open Sans"/>
                  <a:ea typeface="Open Sans"/>
                  <a:cs typeface="Open Sans"/>
                  <a:sym typeface="Open Sans"/>
                </a:rPr>
                <a:t>is to promote healthy, sustainable and equitable communities that meet the diverse housing needs of Northern Virginia residents. </a:t>
              </a:r>
              <a:endParaRPr sz="3200" dirty="0"/>
            </a:p>
          </p:txBody>
        </p:sp>
      </p:grpSp>
      <p:sp>
        <p:nvSpPr>
          <p:cNvPr id="117" name="Google Shape;117;p2"/>
          <p:cNvSpPr txBox="1"/>
          <p:nvPr/>
        </p:nvSpPr>
        <p:spPr>
          <a:xfrm>
            <a:off x="2248022" y="4259738"/>
            <a:ext cx="8291565" cy="12344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3995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0" i="0" u="none" strike="noStrike" cap="none" dirty="0">
                <a:solidFill>
                  <a:srgbClr val="2A2E3A"/>
                </a:solidFill>
                <a:latin typeface="Open Sans"/>
                <a:ea typeface="Open Sans"/>
                <a:cs typeface="Open Sans"/>
                <a:sym typeface="Open Sans"/>
              </a:rPr>
              <a:t>Advocating for public policies and adequate financial investments to develop and preserve housing that’s affordable</a:t>
            </a:r>
            <a:endParaRPr dirty="0"/>
          </a:p>
        </p:txBody>
      </p:sp>
      <p:sp>
        <p:nvSpPr>
          <p:cNvPr id="118" name="Google Shape;118;p2"/>
          <p:cNvSpPr txBox="1"/>
          <p:nvPr/>
        </p:nvSpPr>
        <p:spPr>
          <a:xfrm>
            <a:off x="2248022" y="5684678"/>
            <a:ext cx="8291565" cy="396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3995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0" i="0" u="none" strike="noStrike" cap="none">
                <a:solidFill>
                  <a:srgbClr val="2A2E3A"/>
                </a:solidFill>
                <a:latin typeface="Open Sans"/>
                <a:ea typeface="Open Sans"/>
                <a:cs typeface="Open Sans"/>
                <a:sym typeface="Open Sans"/>
              </a:rPr>
              <a:t>Building political will to advance affordable housing</a:t>
            </a:r>
            <a:endParaRPr/>
          </a:p>
        </p:txBody>
      </p:sp>
      <p:sp>
        <p:nvSpPr>
          <p:cNvPr id="119" name="Google Shape;119;p2"/>
          <p:cNvSpPr txBox="1"/>
          <p:nvPr/>
        </p:nvSpPr>
        <p:spPr>
          <a:xfrm>
            <a:off x="2248022" y="6271418"/>
            <a:ext cx="8291565" cy="8153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3995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0" i="0" u="none" strike="noStrike" cap="none" dirty="0">
                <a:solidFill>
                  <a:srgbClr val="2A2E3A"/>
                </a:solidFill>
                <a:latin typeface="Open Sans"/>
                <a:ea typeface="Open Sans"/>
                <a:cs typeface="Open Sans"/>
                <a:sym typeface="Open Sans"/>
              </a:rPr>
              <a:t>Partnering with underserved communities to lift their participation in our civic discourse</a:t>
            </a:r>
            <a:endParaRPr dirty="0"/>
          </a:p>
        </p:txBody>
      </p:sp>
      <p:sp>
        <p:nvSpPr>
          <p:cNvPr id="120" name="Google Shape;120;p2"/>
          <p:cNvSpPr txBox="1"/>
          <p:nvPr/>
        </p:nvSpPr>
        <p:spPr>
          <a:xfrm>
            <a:off x="2248022" y="7277258"/>
            <a:ext cx="8291565" cy="8153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3995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0" i="0" u="none" strike="noStrike" cap="none">
                <a:solidFill>
                  <a:srgbClr val="2A2E3A"/>
                </a:solidFill>
                <a:latin typeface="Open Sans"/>
                <a:ea typeface="Open Sans"/>
                <a:cs typeface="Open Sans"/>
                <a:sym typeface="Open Sans"/>
              </a:rPr>
              <a:t>Calling for the deconstruction of land use systems and policies that perpetuate inequities</a:t>
            </a:r>
            <a:endParaRPr/>
          </a:p>
        </p:txBody>
      </p:sp>
      <p:sp>
        <p:nvSpPr>
          <p:cNvPr id="121" name="Google Shape;121;p2"/>
          <p:cNvSpPr txBox="1"/>
          <p:nvPr/>
        </p:nvSpPr>
        <p:spPr>
          <a:xfrm>
            <a:off x="2248022" y="8283098"/>
            <a:ext cx="8291565" cy="396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3995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0" i="0" u="none" strike="noStrike" cap="none" dirty="0">
                <a:solidFill>
                  <a:srgbClr val="2A2E3A"/>
                </a:solidFill>
                <a:latin typeface="Open Sans"/>
                <a:ea typeface="Open Sans"/>
                <a:cs typeface="Open Sans"/>
                <a:sym typeface="Open Sans"/>
              </a:rPr>
              <a:t>Conducting research on housing needs and policies</a:t>
            </a:r>
            <a:endParaRPr dirty="0"/>
          </a:p>
        </p:txBody>
      </p:sp>
      <p:pic>
        <p:nvPicPr>
          <p:cNvPr id="122" name="Google Shape;122;p2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331097" y="4180825"/>
            <a:ext cx="7947378" cy="598916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1" name="Google Shape;141;p4"/>
          <p:cNvGrpSpPr/>
          <p:nvPr/>
        </p:nvGrpSpPr>
        <p:grpSpPr>
          <a:xfrm>
            <a:off x="-1143000" y="9563401"/>
            <a:ext cx="5765006" cy="3557241"/>
            <a:chOff x="0" y="-38100"/>
            <a:chExt cx="1049690" cy="647700"/>
          </a:xfrm>
        </p:grpSpPr>
        <p:sp>
          <p:nvSpPr>
            <p:cNvPr id="142" name="Google Shape;142;p4"/>
            <p:cNvSpPr/>
            <p:nvPr/>
          </p:nvSpPr>
          <p:spPr>
            <a:xfrm>
              <a:off x="0" y="0"/>
              <a:ext cx="1049690" cy="187305"/>
            </a:xfrm>
            <a:custGeom>
              <a:avLst/>
              <a:gdLst/>
              <a:ahLst/>
              <a:cxnLst/>
              <a:rect l="l" t="t" r="r" b="b"/>
              <a:pathLst>
                <a:path w="1049690" h="187305" extrusionOk="0">
                  <a:moveTo>
                    <a:pt x="203200" y="0"/>
                  </a:moveTo>
                  <a:lnTo>
                    <a:pt x="846490" y="0"/>
                  </a:lnTo>
                  <a:lnTo>
                    <a:pt x="1049690" y="187305"/>
                  </a:lnTo>
                  <a:lnTo>
                    <a:pt x="0" y="187305"/>
                  </a:lnTo>
                  <a:lnTo>
                    <a:pt x="203200" y="0"/>
                  </a:lnTo>
                  <a:close/>
                </a:path>
              </a:pathLst>
            </a:custGeom>
            <a:solidFill>
              <a:srgbClr val="61BA46"/>
            </a:solidFill>
            <a:ln>
              <a:noFill/>
            </a:ln>
          </p:spPr>
        </p:sp>
        <p:sp>
          <p:nvSpPr>
            <p:cNvPr id="143" name="Google Shape;143;p4"/>
            <p:cNvSpPr txBox="1"/>
            <p:nvPr/>
          </p:nvSpPr>
          <p:spPr>
            <a:xfrm>
              <a:off x="127000" y="-38100"/>
              <a:ext cx="558800" cy="647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16666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44" name="Google Shape;144;p4"/>
          <p:cNvGrpSpPr/>
          <p:nvPr/>
        </p:nvGrpSpPr>
        <p:grpSpPr>
          <a:xfrm rot="10800000">
            <a:off x="9165903" y="-8117629"/>
            <a:ext cx="12962980" cy="12242839"/>
            <a:chOff x="0" y="-38100"/>
            <a:chExt cx="685800" cy="647700"/>
          </a:xfrm>
        </p:grpSpPr>
        <p:sp>
          <p:nvSpPr>
            <p:cNvPr id="145" name="Google Shape;145;p4"/>
            <p:cNvSpPr/>
            <p:nvPr/>
          </p:nvSpPr>
          <p:spPr>
            <a:xfrm>
              <a:off x="0" y="0"/>
              <a:ext cx="406400" cy="187305"/>
            </a:xfrm>
            <a:custGeom>
              <a:avLst/>
              <a:gdLst/>
              <a:ahLst/>
              <a:cxnLst/>
              <a:rect l="l" t="t" r="r" b="b"/>
              <a:pathLst>
                <a:path w="406400" h="187305" extrusionOk="0">
                  <a:moveTo>
                    <a:pt x="203200" y="0"/>
                  </a:moveTo>
                  <a:lnTo>
                    <a:pt x="203200" y="0"/>
                  </a:lnTo>
                  <a:lnTo>
                    <a:pt x="406400" y="187305"/>
                  </a:lnTo>
                  <a:lnTo>
                    <a:pt x="0" y="187305"/>
                  </a:lnTo>
                  <a:lnTo>
                    <a:pt x="203200" y="0"/>
                  </a:lnTo>
                  <a:close/>
                </a:path>
              </a:pathLst>
            </a:custGeom>
            <a:solidFill>
              <a:srgbClr val="0360AD"/>
            </a:solidFill>
            <a:ln>
              <a:noFill/>
            </a:ln>
          </p:spPr>
        </p:sp>
        <p:sp>
          <p:nvSpPr>
            <p:cNvPr id="146" name="Google Shape;146;p4"/>
            <p:cNvSpPr txBox="1"/>
            <p:nvPr/>
          </p:nvSpPr>
          <p:spPr>
            <a:xfrm>
              <a:off x="127000" y="-38100"/>
              <a:ext cx="558800" cy="647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16666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47" name="Google Shape;147;p4"/>
          <p:cNvGrpSpPr/>
          <p:nvPr/>
        </p:nvGrpSpPr>
        <p:grpSpPr>
          <a:xfrm>
            <a:off x="685800" y="522937"/>
            <a:ext cx="10401300" cy="3230763"/>
            <a:chOff x="0" y="-38100"/>
            <a:chExt cx="1840357" cy="850900"/>
          </a:xfrm>
        </p:grpSpPr>
        <p:sp>
          <p:nvSpPr>
            <p:cNvPr id="148" name="Google Shape;148;p4"/>
            <p:cNvSpPr/>
            <p:nvPr/>
          </p:nvSpPr>
          <p:spPr>
            <a:xfrm>
              <a:off x="0" y="0"/>
              <a:ext cx="1840357" cy="582820"/>
            </a:xfrm>
            <a:custGeom>
              <a:avLst/>
              <a:gdLst/>
              <a:ahLst/>
              <a:cxnLst/>
              <a:rect l="l" t="t" r="r" b="b"/>
              <a:pathLst>
                <a:path w="1840357" h="582820" extrusionOk="0">
                  <a:moveTo>
                    <a:pt x="0" y="0"/>
                  </a:moveTo>
                  <a:lnTo>
                    <a:pt x="1840357" y="0"/>
                  </a:lnTo>
                  <a:lnTo>
                    <a:pt x="1840357" y="582820"/>
                  </a:lnTo>
                  <a:lnTo>
                    <a:pt x="0" y="582820"/>
                  </a:lnTo>
                  <a:close/>
                </a:path>
              </a:pathLst>
            </a:custGeom>
            <a:solidFill>
              <a:srgbClr val="F7F7F8"/>
            </a:solidFill>
            <a:ln>
              <a:noFill/>
            </a:ln>
          </p:spPr>
        </p:sp>
        <p:sp>
          <p:nvSpPr>
            <p:cNvPr id="149" name="Google Shape;149;p4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16666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51" name="Google Shape;151;p4"/>
          <p:cNvSpPr txBox="1"/>
          <p:nvPr/>
        </p:nvSpPr>
        <p:spPr>
          <a:xfrm>
            <a:off x="878540" y="538191"/>
            <a:ext cx="10015819" cy="23081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2000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499" b="1" i="0" u="none" strike="noStrike" cap="none" dirty="0">
                <a:solidFill>
                  <a:srgbClr val="2A2E3A"/>
                </a:solidFill>
                <a:latin typeface="Open Sans"/>
                <a:ea typeface="Open Sans"/>
                <a:cs typeface="Open Sans"/>
                <a:sym typeface="Open Sans"/>
              </a:rPr>
              <a:t>Definitions</a:t>
            </a:r>
          </a:p>
          <a:p>
            <a:pPr marL="0" marR="0" lvl="0" indent="0" algn="l" rtl="0">
              <a:lnSpc>
                <a:spcPct val="12000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 dirty="0">
                <a:solidFill>
                  <a:srgbClr val="2A2E3A"/>
                </a:solidFill>
                <a:latin typeface="Open Sans"/>
                <a:ea typeface="Open Sans"/>
                <a:cs typeface="Open Sans"/>
                <a:sym typeface="Open Sans"/>
              </a:rPr>
              <a:t>What is Affordable Housing?</a:t>
            </a:r>
            <a:endParaRPr sz="4000" dirty="0"/>
          </a:p>
        </p:txBody>
      </p:sp>
      <p:sp>
        <p:nvSpPr>
          <p:cNvPr id="154" name="Google Shape;154;p4"/>
          <p:cNvSpPr txBox="1"/>
          <p:nvPr/>
        </p:nvSpPr>
        <p:spPr>
          <a:xfrm>
            <a:off x="1482328" y="3996194"/>
            <a:ext cx="15823850" cy="34470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4003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0" i="0" u="none" strike="noStrike" cap="none" dirty="0">
                <a:solidFill>
                  <a:srgbClr val="2A2E3A"/>
                </a:solidFill>
                <a:latin typeface="Open Sans"/>
                <a:ea typeface="Open Sans"/>
                <a:cs typeface="Open Sans"/>
                <a:sym typeface="Open Sans"/>
              </a:rPr>
              <a:t>Housing is considered affordable if an individual or family spends no more than </a:t>
            </a:r>
            <a:r>
              <a:rPr lang="en-US" sz="4000" b="1" i="0" u="none" strike="noStrike" cap="none" dirty="0">
                <a:solidFill>
                  <a:srgbClr val="00B050"/>
                </a:solidFill>
                <a:latin typeface="Open Sans"/>
                <a:ea typeface="Open Sans"/>
                <a:cs typeface="Open Sans"/>
                <a:sym typeface="Open Sans"/>
              </a:rPr>
              <a:t>30% of their gross monthly income</a:t>
            </a:r>
            <a:r>
              <a:rPr lang="en-US" sz="4000" b="0" i="0" u="none" strike="noStrike" cap="none" dirty="0">
                <a:solidFill>
                  <a:srgbClr val="2A2E3A"/>
                </a:solidFill>
                <a:latin typeface="Open Sans"/>
                <a:ea typeface="Open Sans"/>
                <a:cs typeface="Open Sans"/>
                <a:sym typeface="Open Sans"/>
              </a:rPr>
              <a:t> on housing. Range of affordable housing because we have a range of incomes. Affordable housing can be rental or homeownership.</a:t>
            </a:r>
            <a:endParaRPr sz="4000" dirty="0"/>
          </a:p>
        </p:txBody>
      </p:sp>
    </p:spTree>
    <p:extLst>
      <p:ext uri="{BB962C8B-B14F-4D97-AF65-F5344CB8AC3E}">
        <p14:creationId xmlns:p14="http://schemas.microsoft.com/office/powerpoint/2010/main" val="4634095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7" name="Google Shape;127;p4"/>
          <p:cNvGrpSpPr/>
          <p:nvPr/>
        </p:nvGrpSpPr>
        <p:grpSpPr>
          <a:xfrm rot="10800000">
            <a:off x="6757703" y="-8739996"/>
            <a:ext cx="15156423" cy="12242839"/>
            <a:chOff x="1934" y="35643"/>
            <a:chExt cx="801843" cy="647700"/>
          </a:xfrm>
        </p:grpSpPr>
        <p:sp>
          <p:nvSpPr>
            <p:cNvPr id="128" name="Google Shape;128;p4"/>
            <p:cNvSpPr/>
            <p:nvPr/>
          </p:nvSpPr>
          <p:spPr>
            <a:xfrm>
              <a:off x="1934" y="35643"/>
              <a:ext cx="406400" cy="187305"/>
            </a:xfrm>
            <a:custGeom>
              <a:avLst/>
              <a:gdLst/>
              <a:ahLst/>
              <a:cxnLst/>
              <a:rect l="l" t="t" r="r" b="b"/>
              <a:pathLst>
                <a:path w="406400" h="187305" extrusionOk="0">
                  <a:moveTo>
                    <a:pt x="203200" y="0"/>
                  </a:moveTo>
                  <a:lnTo>
                    <a:pt x="203200" y="0"/>
                  </a:lnTo>
                  <a:lnTo>
                    <a:pt x="406400" y="187305"/>
                  </a:lnTo>
                  <a:lnTo>
                    <a:pt x="0" y="187305"/>
                  </a:lnTo>
                  <a:lnTo>
                    <a:pt x="203200" y="0"/>
                  </a:lnTo>
                  <a:close/>
                </a:path>
              </a:pathLst>
            </a:custGeom>
            <a:solidFill>
              <a:srgbClr val="0360AD"/>
            </a:solidFill>
            <a:ln>
              <a:noFill/>
            </a:ln>
          </p:spPr>
        </p:sp>
        <p:sp>
          <p:nvSpPr>
            <p:cNvPr id="129" name="Google Shape;129;p4"/>
            <p:cNvSpPr txBox="1"/>
            <p:nvPr/>
          </p:nvSpPr>
          <p:spPr>
            <a:xfrm>
              <a:off x="244977" y="35643"/>
              <a:ext cx="558800" cy="647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16666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30" name="Google Shape;130;p4"/>
          <p:cNvGrpSpPr/>
          <p:nvPr/>
        </p:nvGrpSpPr>
        <p:grpSpPr>
          <a:xfrm>
            <a:off x="697558" y="-42545"/>
            <a:ext cx="12287250" cy="3230763"/>
            <a:chOff x="0" y="-38100"/>
            <a:chExt cx="1840357" cy="850900"/>
          </a:xfrm>
        </p:grpSpPr>
        <p:sp>
          <p:nvSpPr>
            <p:cNvPr id="131" name="Google Shape;131;p4"/>
            <p:cNvSpPr/>
            <p:nvPr/>
          </p:nvSpPr>
          <p:spPr>
            <a:xfrm>
              <a:off x="0" y="0"/>
              <a:ext cx="1840357" cy="582820"/>
            </a:xfrm>
            <a:custGeom>
              <a:avLst/>
              <a:gdLst/>
              <a:ahLst/>
              <a:cxnLst/>
              <a:rect l="l" t="t" r="r" b="b"/>
              <a:pathLst>
                <a:path w="1840357" h="582820" extrusionOk="0">
                  <a:moveTo>
                    <a:pt x="0" y="0"/>
                  </a:moveTo>
                  <a:lnTo>
                    <a:pt x="1840357" y="0"/>
                  </a:lnTo>
                  <a:lnTo>
                    <a:pt x="1840357" y="582820"/>
                  </a:lnTo>
                  <a:lnTo>
                    <a:pt x="0" y="582820"/>
                  </a:lnTo>
                  <a:close/>
                </a:path>
              </a:pathLst>
            </a:custGeom>
            <a:solidFill>
              <a:srgbClr val="F7F7F8"/>
            </a:solidFill>
            <a:ln>
              <a:noFill/>
            </a:ln>
          </p:spPr>
        </p:sp>
        <p:sp>
          <p:nvSpPr>
            <p:cNvPr id="132" name="Google Shape;132;p4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16666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33" name="Google Shape;133;p4"/>
          <p:cNvSpPr txBox="1"/>
          <p:nvPr/>
        </p:nvSpPr>
        <p:spPr>
          <a:xfrm>
            <a:off x="1088990" y="293521"/>
            <a:ext cx="10015800" cy="287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2000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499" b="1" dirty="0">
                <a:solidFill>
                  <a:srgbClr val="2A2E3A"/>
                </a:solidFill>
                <a:latin typeface="Open Sans"/>
                <a:ea typeface="Open Sans"/>
                <a:cs typeface="Open Sans"/>
                <a:sym typeface="Open Sans"/>
              </a:rPr>
              <a:t>Northern Virginia</a:t>
            </a:r>
            <a:endParaRPr sz="8499" b="1" dirty="0">
              <a:solidFill>
                <a:srgbClr val="2A2E3A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l" rtl="0">
              <a:lnSpc>
                <a:spcPct val="120002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8499" b="1" dirty="0">
              <a:solidFill>
                <a:srgbClr val="2A2E3A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34" name="Google Shape;134;p4"/>
          <p:cNvSpPr txBox="1"/>
          <p:nvPr/>
        </p:nvSpPr>
        <p:spPr>
          <a:xfrm>
            <a:off x="1165254" y="1582265"/>
            <a:ext cx="11454526" cy="493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2003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34" b="0" i="0" u="none" strike="noStrike" cap="none" dirty="0">
                <a:solidFill>
                  <a:srgbClr val="2A2E3A"/>
                </a:solidFill>
                <a:latin typeface="Arial"/>
                <a:ea typeface="Arial"/>
                <a:cs typeface="Arial"/>
                <a:sym typeface="Arial"/>
              </a:rPr>
              <a:t>What does that mean in our region?</a:t>
            </a:r>
            <a:endParaRPr dirty="0"/>
          </a:p>
        </p:txBody>
      </p:sp>
      <p:sp>
        <p:nvSpPr>
          <p:cNvPr id="135" name="Google Shape;135;p4"/>
          <p:cNvSpPr txBox="1"/>
          <p:nvPr/>
        </p:nvSpPr>
        <p:spPr>
          <a:xfrm>
            <a:off x="1088990" y="3040717"/>
            <a:ext cx="16884685" cy="68941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>
              <a:lnSpc>
                <a:spcPct val="140000"/>
              </a:lnSpc>
            </a:pPr>
            <a:r>
              <a:rPr lang="en-US" sz="3200" b="0" i="0" u="none" strike="noStrike" cap="none" dirty="0">
                <a:solidFill>
                  <a:srgbClr val="2A2E3A"/>
                </a:solidFill>
                <a:latin typeface="Open Sans"/>
                <a:ea typeface="Open Sans"/>
                <a:cs typeface="Open Sans"/>
                <a:sym typeface="Open Sans"/>
              </a:rPr>
              <a:t>Usually affordable housing resources are </a:t>
            </a:r>
            <a:r>
              <a:rPr lang="en-US" sz="3200" b="0" i="0" u="none" strike="noStrike" cap="none" dirty="0" err="1">
                <a:solidFill>
                  <a:srgbClr val="2A2E3A"/>
                </a:solidFill>
                <a:latin typeface="Open Sans"/>
                <a:ea typeface="Open Sans"/>
                <a:cs typeface="Open Sans"/>
                <a:sym typeface="Open Sans"/>
              </a:rPr>
              <a:t>targered</a:t>
            </a:r>
            <a:r>
              <a:rPr lang="en-US" sz="3200" b="0" i="0" u="none" strike="noStrike" cap="none" dirty="0">
                <a:solidFill>
                  <a:srgbClr val="2A2E3A"/>
                </a:solidFill>
                <a:latin typeface="Open Sans"/>
                <a:ea typeface="Open Sans"/>
                <a:cs typeface="Open Sans"/>
                <a:sym typeface="Open Sans"/>
              </a:rPr>
              <a:t> toward low-to-moderate income households, usually those earning 60% to 80% of the area median income (AMI). </a:t>
            </a:r>
            <a:r>
              <a:rPr lang="en-US" sz="3200" b="1" i="0" u="none" strike="noStrike" cap="none" dirty="0">
                <a:solidFill>
                  <a:srgbClr val="00B050"/>
                </a:solidFill>
                <a:latin typeface="Open Sans"/>
                <a:ea typeface="Open Sans"/>
                <a:cs typeface="Open Sans"/>
                <a:sym typeface="Open Sans"/>
              </a:rPr>
              <a:t>Northern Virginia </a:t>
            </a:r>
            <a:r>
              <a:rPr lang="en-US" sz="3200" b="0" i="0" u="none" strike="noStrike" cap="none" dirty="0">
                <a:solidFill>
                  <a:srgbClr val="2A2E3A"/>
                </a:solidFill>
                <a:latin typeface="Open Sans"/>
                <a:ea typeface="Open Sans"/>
                <a:cs typeface="Open Sans"/>
                <a:sym typeface="Open Sans"/>
              </a:rPr>
              <a:t>is part of the DC-</a:t>
            </a:r>
            <a:r>
              <a:rPr lang="en-US" sz="3200" b="0" i="0" u="none" strike="noStrike" cap="none" dirty="0" err="1">
                <a:solidFill>
                  <a:srgbClr val="2A2E3A"/>
                </a:solidFill>
                <a:latin typeface="Open Sans"/>
                <a:ea typeface="Open Sans"/>
                <a:cs typeface="Open Sans"/>
                <a:sym typeface="Open Sans"/>
              </a:rPr>
              <a:t>Arl</a:t>
            </a:r>
            <a:r>
              <a:rPr lang="en-US" sz="3200" b="0" i="0" u="none" strike="noStrike" cap="none" dirty="0">
                <a:solidFill>
                  <a:srgbClr val="2A2E3A"/>
                </a:solidFill>
                <a:latin typeface="Open Sans"/>
                <a:ea typeface="Open Sans"/>
                <a:cs typeface="Open Sans"/>
                <a:sym typeface="Open Sans"/>
              </a:rPr>
              <a:t>-Alex Metropolitan Statistical Area (MSA). The AMI for our region is </a:t>
            </a:r>
            <a:r>
              <a:rPr lang="en-US" sz="3200" b="1" dirty="0">
                <a:solidFill>
                  <a:srgbClr val="00B050"/>
                </a:solidFill>
              </a:rPr>
              <a:t>$152,100 </a:t>
            </a:r>
            <a:r>
              <a:rPr lang="en-US" sz="3200" dirty="0"/>
              <a:t>for a family of four, and </a:t>
            </a:r>
            <a:r>
              <a:rPr lang="en-US" sz="3200" b="1" dirty="0">
                <a:solidFill>
                  <a:srgbClr val="00B050"/>
                </a:solidFill>
              </a:rPr>
              <a:t>$106,500 </a:t>
            </a:r>
            <a:r>
              <a:rPr lang="en-US" sz="3200" dirty="0"/>
              <a:t>for a single person household.</a:t>
            </a:r>
          </a:p>
          <a:p>
            <a:pPr marL="0" marR="0" lvl="0" indent="0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200" b="0" i="0" u="none" strike="noStrike" cap="none" dirty="0">
              <a:solidFill>
                <a:srgbClr val="2A2E3A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0" i="0" u="none" strike="noStrike" cap="none" dirty="0">
                <a:solidFill>
                  <a:srgbClr val="2A2E3A"/>
                </a:solidFill>
                <a:latin typeface="Open Sans"/>
                <a:ea typeface="Open Sans"/>
                <a:cs typeface="Open Sans"/>
                <a:sym typeface="Open Sans"/>
              </a:rPr>
              <a:t>In FY23, 60% of the AMI for a </a:t>
            </a:r>
            <a:r>
              <a:rPr lang="en-US" sz="3200" i="0" u="none" strike="noStrike" cap="none" dirty="0">
                <a:solidFill>
                  <a:schemeClr val="tx1"/>
                </a:solidFill>
                <a:latin typeface="Open Sans"/>
                <a:ea typeface="Open Sans"/>
                <a:cs typeface="Open Sans"/>
                <a:sym typeface="Open Sans"/>
              </a:rPr>
              <a:t>family of four DC-</a:t>
            </a:r>
            <a:r>
              <a:rPr lang="en-US" sz="3200" i="0" u="none" strike="noStrike" cap="none" dirty="0" err="1">
                <a:solidFill>
                  <a:schemeClr val="tx1"/>
                </a:solidFill>
                <a:latin typeface="Open Sans"/>
                <a:ea typeface="Open Sans"/>
                <a:cs typeface="Open Sans"/>
                <a:sym typeface="Open Sans"/>
              </a:rPr>
              <a:t>Arl</a:t>
            </a:r>
            <a:r>
              <a:rPr lang="en-US" sz="3200" i="0" u="none" strike="noStrike" cap="none" dirty="0">
                <a:solidFill>
                  <a:schemeClr val="tx1"/>
                </a:solidFill>
                <a:latin typeface="Open Sans"/>
                <a:ea typeface="Open Sans"/>
                <a:cs typeface="Open Sans"/>
                <a:sym typeface="Open Sans"/>
              </a:rPr>
              <a:t>-Alex MSA was </a:t>
            </a:r>
            <a:r>
              <a:rPr lang="en-US" sz="3200" b="1" i="0" u="none" strike="noStrike" cap="none" dirty="0">
                <a:solidFill>
                  <a:srgbClr val="00B050"/>
                </a:solidFill>
                <a:latin typeface="Open Sans"/>
                <a:ea typeface="Open Sans"/>
                <a:cs typeface="Open Sans"/>
                <a:sym typeface="Open Sans"/>
              </a:rPr>
              <a:t>$</a:t>
            </a:r>
            <a:r>
              <a:rPr lang="en-US" sz="3200" b="1" dirty="0">
                <a:solidFill>
                  <a:srgbClr val="00B050"/>
                </a:solidFill>
                <a:latin typeface="Open Sans"/>
                <a:ea typeface="Open Sans"/>
                <a:cs typeface="Open Sans"/>
                <a:sym typeface="Open Sans"/>
              </a:rPr>
              <a:t>90,420</a:t>
            </a:r>
            <a:r>
              <a:rPr lang="en-US" sz="3200" b="1" i="0" u="none" strike="noStrike" cap="none" dirty="0">
                <a:solidFill>
                  <a:srgbClr val="00B05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3200" b="0" i="0" u="none" strike="noStrike" cap="none" dirty="0">
                <a:solidFill>
                  <a:srgbClr val="2A2E3A"/>
                </a:solidFill>
                <a:latin typeface="Open Sans"/>
                <a:ea typeface="Open Sans"/>
                <a:cs typeface="Open Sans"/>
                <a:sym typeface="Open Sans"/>
              </a:rPr>
              <a:t>and 80% of the AMI for a family of four is $</a:t>
            </a:r>
            <a:r>
              <a:rPr lang="en-US" sz="3200" b="1" i="0" u="none" strike="noStrike" cap="none" dirty="0">
                <a:solidFill>
                  <a:srgbClr val="00B050"/>
                </a:solidFill>
                <a:latin typeface="Open Sans"/>
                <a:ea typeface="Open Sans"/>
                <a:cs typeface="Open Sans"/>
                <a:sym typeface="Open Sans"/>
              </a:rPr>
              <a:t>120,560. </a:t>
            </a:r>
            <a:r>
              <a:rPr lang="en-US" sz="3200" i="1" u="none" strike="noStrike" cap="none" dirty="0">
                <a:solidFill>
                  <a:schemeClr val="tx1"/>
                </a:solidFill>
                <a:latin typeface="Open Sans"/>
                <a:ea typeface="Open Sans"/>
                <a:cs typeface="Open Sans"/>
                <a:sym typeface="Open Sans"/>
              </a:rPr>
              <a:t>(HUD guidelines are even lower for 80% AMIs)</a:t>
            </a:r>
            <a:endParaRPr sz="3200" i="1" dirty="0">
              <a:solidFill>
                <a:schemeClr val="tx1"/>
              </a:solidFill>
            </a:endParaRPr>
          </a:p>
          <a:p>
            <a:pPr marL="0" marR="0" lvl="0" indent="0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200" b="0" i="0" u="none" strike="noStrike" cap="none" dirty="0">
              <a:solidFill>
                <a:srgbClr val="2A2E3A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0" i="0" u="none" strike="noStrike" cap="none" dirty="0">
                <a:solidFill>
                  <a:srgbClr val="2A2E3A"/>
                </a:solidFill>
                <a:latin typeface="Open Sans"/>
                <a:ea typeface="Open Sans"/>
                <a:cs typeface="Open Sans"/>
                <a:sym typeface="Open Sans"/>
              </a:rPr>
              <a:t>NLIHC establishes a </a:t>
            </a:r>
            <a:r>
              <a:rPr lang="en-US" sz="3200" b="1" i="0" u="none" strike="noStrike" cap="none" dirty="0">
                <a:solidFill>
                  <a:srgbClr val="00B050"/>
                </a:solidFill>
                <a:latin typeface="Open Sans"/>
                <a:ea typeface="Open Sans"/>
                <a:cs typeface="Open Sans"/>
                <a:sym typeface="Open Sans"/>
              </a:rPr>
              <a:t>Housing Wage of $34.33/hour </a:t>
            </a:r>
            <a:r>
              <a:rPr lang="en-US" sz="3200" b="0" i="0" u="none" strike="noStrike" cap="none" dirty="0">
                <a:solidFill>
                  <a:srgbClr val="2A2E3A"/>
                </a:solidFill>
                <a:latin typeface="Open Sans"/>
                <a:ea typeface="Open Sans"/>
                <a:cs typeface="Open Sans"/>
                <a:sym typeface="Open Sans"/>
              </a:rPr>
              <a:t>(DC-</a:t>
            </a:r>
            <a:r>
              <a:rPr lang="en-US" sz="3200" b="0" i="0" u="none" strike="noStrike" cap="none" dirty="0" err="1">
                <a:solidFill>
                  <a:srgbClr val="2A2E3A"/>
                </a:solidFill>
                <a:latin typeface="Open Sans"/>
                <a:ea typeface="Open Sans"/>
                <a:cs typeface="Open Sans"/>
                <a:sym typeface="Open Sans"/>
              </a:rPr>
              <a:t>Arl</a:t>
            </a:r>
            <a:r>
              <a:rPr lang="en-US" sz="3200" b="0" i="0" u="none" strike="noStrike" cap="none" dirty="0">
                <a:solidFill>
                  <a:srgbClr val="2A2E3A"/>
                </a:solidFill>
                <a:latin typeface="Open Sans"/>
                <a:ea typeface="Open Sans"/>
                <a:cs typeface="Open Sans"/>
                <a:sym typeface="Open Sans"/>
              </a:rPr>
              <a:t>-Alex MSA) to afford the average 2 bedroom apartment. Virginia minimum wage is $12/hour. </a:t>
            </a:r>
            <a:endParaRPr sz="3200" dirty="0"/>
          </a:p>
        </p:txBody>
      </p:sp>
    </p:spTree>
    <p:extLst>
      <p:ext uri="{BB962C8B-B14F-4D97-AF65-F5344CB8AC3E}">
        <p14:creationId xmlns:p14="http://schemas.microsoft.com/office/powerpoint/2010/main" val="21948256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0" name="Google Shape;170;p6"/>
          <p:cNvPicPr preferRelativeResize="0"/>
          <p:nvPr/>
        </p:nvPicPr>
        <p:blipFill rotWithShape="1">
          <a:blip r:embed="rId3">
            <a:alphaModFix/>
          </a:blip>
          <a:srcRect t="7260" r="6733" b="13994"/>
          <a:stretch/>
        </p:blipFill>
        <p:spPr>
          <a:xfrm>
            <a:off x="0" y="0"/>
            <a:ext cx="18288000" cy="10287000"/>
          </a:xfrm>
          <a:prstGeom prst="rect">
            <a:avLst/>
          </a:prstGeom>
          <a:noFill/>
          <a:ln>
            <a:noFill/>
          </a:ln>
        </p:spPr>
      </p:pic>
      <p:sp>
        <p:nvSpPr>
          <p:cNvPr id="171" name="Google Shape;171;p6"/>
          <p:cNvSpPr/>
          <p:nvPr/>
        </p:nvSpPr>
        <p:spPr>
          <a:xfrm>
            <a:off x="1028700" y="675452"/>
            <a:ext cx="16230600" cy="1412993"/>
          </a:xfrm>
          <a:custGeom>
            <a:avLst/>
            <a:gdLst/>
            <a:ahLst/>
            <a:cxnLst/>
            <a:rect l="l" t="t" r="r" b="b"/>
            <a:pathLst>
              <a:path w="21139300" h="1840331" extrusionOk="0">
                <a:moveTo>
                  <a:pt x="21014840" y="1840331"/>
                </a:moveTo>
                <a:lnTo>
                  <a:pt x="124460" y="1840331"/>
                </a:lnTo>
                <a:cubicBezTo>
                  <a:pt x="55880" y="1840331"/>
                  <a:pt x="0" y="1784451"/>
                  <a:pt x="0" y="1715871"/>
                </a:cubicBezTo>
                <a:lnTo>
                  <a:pt x="0" y="124460"/>
                </a:lnTo>
                <a:cubicBezTo>
                  <a:pt x="0" y="55880"/>
                  <a:pt x="55880" y="0"/>
                  <a:pt x="124460" y="0"/>
                </a:cubicBezTo>
                <a:lnTo>
                  <a:pt x="21014840" y="0"/>
                </a:lnTo>
                <a:cubicBezTo>
                  <a:pt x="21083420" y="0"/>
                  <a:pt x="21139300" y="55880"/>
                  <a:pt x="21139300" y="124460"/>
                </a:cubicBezTo>
                <a:lnTo>
                  <a:pt x="21139300" y="1715871"/>
                </a:lnTo>
                <a:cubicBezTo>
                  <a:pt x="21139300" y="1784451"/>
                  <a:pt x="21083420" y="1840331"/>
                  <a:pt x="21014840" y="1840331"/>
                </a:cubicBezTo>
                <a:close/>
              </a:path>
            </a:pathLst>
          </a:custGeom>
          <a:solidFill>
            <a:srgbClr val="FFFFFF">
              <a:alpha val="9803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2" name="Google Shape;172;p6"/>
          <p:cNvSpPr/>
          <p:nvPr/>
        </p:nvSpPr>
        <p:spPr>
          <a:xfrm>
            <a:off x="1847452" y="2416316"/>
            <a:ext cx="14593097" cy="7584933"/>
          </a:xfrm>
          <a:custGeom>
            <a:avLst/>
            <a:gdLst/>
            <a:ahLst/>
            <a:cxnLst/>
            <a:rect l="l" t="t" r="r" b="b"/>
            <a:pathLst>
              <a:path w="13723279" h="6766361" extrusionOk="0">
                <a:moveTo>
                  <a:pt x="13598818" y="6766361"/>
                </a:moveTo>
                <a:lnTo>
                  <a:pt x="124460" y="6766361"/>
                </a:lnTo>
                <a:cubicBezTo>
                  <a:pt x="55880" y="6766361"/>
                  <a:pt x="0" y="6710481"/>
                  <a:pt x="0" y="6641902"/>
                </a:cubicBezTo>
                <a:lnTo>
                  <a:pt x="0" y="124460"/>
                </a:lnTo>
                <a:cubicBezTo>
                  <a:pt x="0" y="55880"/>
                  <a:pt x="55880" y="0"/>
                  <a:pt x="124460" y="0"/>
                </a:cubicBezTo>
                <a:lnTo>
                  <a:pt x="13598818" y="0"/>
                </a:lnTo>
                <a:cubicBezTo>
                  <a:pt x="13667398" y="0"/>
                  <a:pt x="13723279" y="55880"/>
                  <a:pt x="13723279" y="124460"/>
                </a:cubicBezTo>
                <a:lnTo>
                  <a:pt x="13723279" y="6641902"/>
                </a:lnTo>
                <a:cubicBezTo>
                  <a:pt x="13723279" y="6710481"/>
                  <a:pt x="13667398" y="6766361"/>
                  <a:pt x="13598818" y="6766361"/>
                </a:cubicBezTo>
                <a:close/>
              </a:path>
            </a:pathLst>
          </a:custGeom>
          <a:solidFill>
            <a:srgbClr val="FFFFFF">
              <a:alpha val="84705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73" name="Google Shape;173;p6"/>
          <p:cNvPicPr preferRelativeResize="0"/>
          <p:nvPr/>
        </p:nvPicPr>
        <p:blipFill rotWithShape="1">
          <a:blip r:embed="rId4">
            <a:alphaModFix/>
          </a:blip>
          <a:srcRect l="5936" r="5936"/>
          <a:stretch/>
        </p:blipFill>
        <p:spPr>
          <a:xfrm>
            <a:off x="8195367" y="2769565"/>
            <a:ext cx="7324968" cy="5581363"/>
          </a:xfrm>
          <a:prstGeom prst="rect">
            <a:avLst/>
          </a:prstGeom>
          <a:noFill/>
          <a:ln>
            <a:noFill/>
          </a:ln>
        </p:spPr>
      </p:pic>
      <p:sp>
        <p:nvSpPr>
          <p:cNvPr id="174" name="Google Shape;174;p6"/>
          <p:cNvSpPr txBox="1"/>
          <p:nvPr/>
        </p:nvSpPr>
        <p:spPr>
          <a:xfrm>
            <a:off x="1847452" y="3171864"/>
            <a:ext cx="6051951" cy="66691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623950" marR="0" lvl="1" indent="-311975" algn="l" rtl="0">
              <a:lnSpc>
                <a:spcPct val="150017"/>
              </a:lnSpc>
              <a:spcBef>
                <a:spcPts val="0"/>
              </a:spcBef>
              <a:spcAft>
                <a:spcPts val="0"/>
              </a:spcAft>
              <a:buClr>
                <a:srgbClr val="3D3D3D"/>
              </a:buClr>
              <a:buSzPts val="2889"/>
              <a:buFont typeface="Arial"/>
              <a:buChar char="•"/>
            </a:pPr>
            <a:r>
              <a:rPr lang="en-US" sz="2889" b="1" i="0" u="none" strike="noStrike" cap="none" dirty="0">
                <a:solidFill>
                  <a:srgbClr val="3D3D3D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MWCOG &amp; Urban Institute</a:t>
            </a:r>
          </a:p>
          <a:p>
            <a:pPr marL="623950" marR="0" lvl="1" indent="-311975" algn="l" rtl="0">
              <a:lnSpc>
                <a:spcPct val="150017"/>
              </a:lnSpc>
              <a:spcBef>
                <a:spcPts val="0"/>
              </a:spcBef>
              <a:spcAft>
                <a:spcPts val="0"/>
              </a:spcAft>
              <a:buClr>
                <a:srgbClr val="3D3D3D"/>
              </a:buClr>
              <a:buSzPts val="2889"/>
              <a:buFont typeface="Arial"/>
              <a:buChar char="•"/>
            </a:pPr>
            <a:r>
              <a:rPr lang="en-US" sz="2889" b="1" i="0" u="none" strike="noStrike" cap="none" dirty="0">
                <a:solidFill>
                  <a:srgbClr val="3D3D3D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Produce 25,000 new units annually</a:t>
            </a:r>
            <a:endParaRPr b="1" dirty="0"/>
          </a:p>
          <a:p>
            <a:pPr marL="623950" marR="0" lvl="1" indent="-311975" algn="l" rtl="0">
              <a:lnSpc>
                <a:spcPct val="150017"/>
              </a:lnSpc>
              <a:spcBef>
                <a:spcPts val="0"/>
              </a:spcBef>
              <a:spcAft>
                <a:spcPts val="0"/>
              </a:spcAft>
              <a:buClr>
                <a:srgbClr val="3D3D3D"/>
              </a:buClr>
              <a:buSzPts val="2889"/>
              <a:buFont typeface="Arial"/>
              <a:buChar char="•"/>
            </a:pPr>
            <a:r>
              <a:rPr lang="en-US" sz="2889" b="1" i="0" u="none" strike="noStrike" cap="none" dirty="0">
                <a:solidFill>
                  <a:srgbClr val="3D3D3D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Locate housing in activity centers</a:t>
            </a:r>
            <a:endParaRPr b="1" dirty="0"/>
          </a:p>
          <a:p>
            <a:pPr marL="623950" marR="0" lvl="1" indent="-311975" algn="l" rtl="0">
              <a:lnSpc>
                <a:spcPct val="150017"/>
              </a:lnSpc>
              <a:spcBef>
                <a:spcPts val="0"/>
              </a:spcBef>
              <a:spcAft>
                <a:spcPts val="0"/>
              </a:spcAft>
              <a:buClr>
                <a:srgbClr val="3D3D3D"/>
              </a:buClr>
              <a:buSzPts val="2889"/>
              <a:buFont typeface="Arial"/>
              <a:buChar char="•"/>
            </a:pPr>
            <a:r>
              <a:rPr lang="en-US" sz="2889" b="1" i="0" u="none" strike="noStrike" cap="none" dirty="0">
                <a:solidFill>
                  <a:srgbClr val="3D3D3D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75% of annual production (18,750 units) should be affordable to low- and moderate-income households</a:t>
            </a:r>
            <a:endParaRPr b="1" dirty="0"/>
          </a:p>
        </p:txBody>
      </p:sp>
      <p:sp>
        <p:nvSpPr>
          <p:cNvPr id="175" name="Google Shape;175;p6"/>
          <p:cNvSpPr txBox="1"/>
          <p:nvPr/>
        </p:nvSpPr>
        <p:spPr>
          <a:xfrm>
            <a:off x="371475" y="782191"/>
            <a:ext cx="18145125" cy="13357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200" b="1" i="0" u="none" strike="noStrike" cap="none" dirty="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2030 DMV Regional Housing Goals = 374,000</a:t>
            </a:r>
            <a:endParaRPr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0" name="Google Shape;180;p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8288000" cy="10287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9" name="Google Shape;169;p8"/>
          <p:cNvGrpSpPr/>
          <p:nvPr/>
        </p:nvGrpSpPr>
        <p:grpSpPr>
          <a:xfrm rot="10800000">
            <a:off x="-324259" y="-10434829"/>
            <a:ext cx="21853498" cy="13985367"/>
            <a:chOff x="0" y="-38100"/>
            <a:chExt cx="1012092" cy="647700"/>
          </a:xfrm>
        </p:grpSpPr>
        <p:sp>
          <p:nvSpPr>
            <p:cNvPr id="170" name="Google Shape;170;p8"/>
            <p:cNvSpPr/>
            <p:nvPr/>
          </p:nvSpPr>
          <p:spPr>
            <a:xfrm>
              <a:off x="0" y="0"/>
              <a:ext cx="1012092" cy="252670"/>
            </a:xfrm>
            <a:custGeom>
              <a:avLst/>
              <a:gdLst/>
              <a:ahLst/>
              <a:cxnLst/>
              <a:rect l="l" t="t" r="r" b="b"/>
              <a:pathLst>
                <a:path w="1012092" h="252670" extrusionOk="0">
                  <a:moveTo>
                    <a:pt x="203200" y="0"/>
                  </a:moveTo>
                  <a:lnTo>
                    <a:pt x="808892" y="0"/>
                  </a:lnTo>
                  <a:lnTo>
                    <a:pt x="1012092" y="252670"/>
                  </a:lnTo>
                  <a:lnTo>
                    <a:pt x="0" y="252670"/>
                  </a:lnTo>
                  <a:lnTo>
                    <a:pt x="203200" y="0"/>
                  </a:lnTo>
                  <a:close/>
                </a:path>
              </a:pathLst>
            </a:custGeom>
            <a:solidFill>
              <a:srgbClr val="0360AD"/>
            </a:solidFill>
            <a:ln>
              <a:noFill/>
            </a:ln>
          </p:spPr>
        </p:sp>
        <p:sp>
          <p:nvSpPr>
            <p:cNvPr id="171" name="Google Shape;171;p8"/>
            <p:cNvSpPr txBox="1"/>
            <p:nvPr/>
          </p:nvSpPr>
          <p:spPr>
            <a:xfrm>
              <a:off x="127000" y="-38100"/>
              <a:ext cx="558800" cy="647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16666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72" name="Google Shape;172;p8"/>
          <p:cNvGrpSpPr/>
          <p:nvPr/>
        </p:nvGrpSpPr>
        <p:grpSpPr>
          <a:xfrm rot="10800000">
            <a:off x="-6258005" y="-4480959"/>
            <a:ext cx="15118279" cy="8051742"/>
            <a:chOff x="0" y="-38100"/>
            <a:chExt cx="1216146" cy="647700"/>
          </a:xfrm>
        </p:grpSpPr>
        <p:sp>
          <p:nvSpPr>
            <p:cNvPr id="173" name="Google Shape;173;p8"/>
            <p:cNvSpPr/>
            <p:nvPr/>
          </p:nvSpPr>
          <p:spPr>
            <a:xfrm>
              <a:off x="0" y="0"/>
              <a:ext cx="1216146" cy="256240"/>
            </a:xfrm>
            <a:custGeom>
              <a:avLst/>
              <a:gdLst/>
              <a:ahLst/>
              <a:cxnLst/>
              <a:rect l="l" t="t" r="r" b="b"/>
              <a:pathLst>
                <a:path w="1216146" h="256240" extrusionOk="0">
                  <a:moveTo>
                    <a:pt x="203200" y="0"/>
                  </a:moveTo>
                  <a:lnTo>
                    <a:pt x="1012946" y="0"/>
                  </a:lnTo>
                  <a:lnTo>
                    <a:pt x="1216146" y="256240"/>
                  </a:lnTo>
                  <a:lnTo>
                    <a:pt x="0" y="256240"/>
                  </a:lnTo>
                  <a:lnTo>
                    <a:pt x="203200" y="0"/>
                  </a:lnTo>
                  <a:close/>
                </a:path>
              </a:pathLst>
            </a:custGeom>
            <a:solidFill>
              <a:srgbClr val="1D4FA3"/>
            </a:solidFill>
            <a:ln>
              <a:noFill/>
            </a:ln>
          </p:spPr>
        </p:sp>
        <p:sp>
          <p:nvSpPr>
            <p:cNvPr id="174" name="Google Shape;174;p8"/>
            <p:cNvSpPr txBox="1"/>
            <p:nvPr/>
          </p:nvSpPr>
          <p:spPr>
            <a:xfrm>
              <a:off x="127000" y="-38100"/>
              <a:ext cx="558800" cy="647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16666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75" name="Google Shape;175;p8"/>
          <p:cNvGrpSpPr/>
          <p:nvPr/>
        </p:nvGrpSpPr>
        <p:grpSpPr>
          <a:xfrm>
            <a:off x="1767682" y="4188824"/>
            <a:ext cx="4565925" cy="4902480"/>
            <a:chOff x="0" y="-38100"/>
            <a:chExt cx="1335319" cy="1433746"/>
          </a:xfrm>
        </p:grpSpPr>
        <p:sp>
          <p:nvSpPr>
            <p:cNvPr id="176" name="Google Shape;176;p8"/>
            <p:cNvSpPr/>
            <p:nvPr/>
          </p:nvSpPr>
          <p:spPr>
            <a:xfrm>
              <a:off x="0" y="0"/>
              <a:ext cx="1335319" cy="1395646"/>
            </a:xfrm>
            <a:custGeom>
              <a:avLst/>
              <a:gdLst/>
              <a:ahLst/>
              <a:cxnLst/>
              <a:rect l="l" t="t" r="r" b="b"/>
              <a:pathLst>
                <a:path w="1335319" h="1395646" extrusionOk="0">
                  <a:moveTo>
                    <a:pt x="0" y="0"/>
                  </a:moveTo>
                  <a:lnTo>
                    <a:pt x="1335319" y="0"/>
                  </a:lnTo>
                  <a:lnTo>
                    <a:pt x="1335319" y="1395646"/>
                  </a:lnTo>
                  <a:lnTo>
                    <a:pt x="0" y="1395646"/>
                  </a:lnTo>
                  <a:close/>
                </a:path>
              </a:pathLst>
            </a:custGeom>
            <a:solidFill>
              <a:srgbClr val="E4E4E4"/>
            </a:solidFill>
            <a:ln w="9525" cap="flat" cmpd="sng">
              <a:solidFill>
                <a:srgbClr val="F7F7F8"/>
              </a:solidFill>
              <a:prstDash val="solid"/>
              <a:round/>
              <a:headEnd type="none" w="sm" len="sm"/>
              <a:tailEnd type="none" w="sm" len="sm"/>
            </a:ln>
          </p:spPr>
        </p:sp>
        <p:sp>
          <p:nvSpPr>
            <p:cNvPr id="177" name="Google Shape;177;p8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16666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78" name="Google Shape;178;p8"/>
          <p:cNvGrpSpPr/>
          <p:nvPr/>
        </p:nvGrpSpPr>
        <p:grpSpPr>
          <a:xfrm>
            <a:off x="1506619" y="3905394"/>
            <a:ext cx="4565925" cy="4902480"/>
            <a:chOff x="0" y="-38100"/>
            <a:chExt cx="1335319" cy="1433746"/>
          </a:xfrm>
        </p:grpSpPr>
        <p:sp>
          <p:nvSpPr>
            <p:cNvPr id="179" name="Google Shape;179;p8"/>
            <p:cNvSpPr/>
            <p:nvPr/>
          </p:nvSpPr>
          <p:spPr>
            <a:xfrm>
              <a:off x="0" y="0"/>
              <a:ext cx="1335319" cy="1395646"/>
            </a:xfrm>
            <a:custGeom>
              <a:avLst/>
              <a:gdLst/>
              <a:ahLst/>
              <a:cxnLst/>
              <a:rect l="l" t="t" r="r" b="b"/>
              <a:pathLst>
                <a:path w="1335319" h="1395646" extrusionOk="0">
                  <a:moveTo>
                    <a:pt x="0" y="0"/>
                  </a:moveTo>
                  <a:lnTo>
                    <a:pt x="1335319" y="0"/>
                  </a:lnTo>
                  <a:lnTo>
                    <a:pt x="1335319" y="1395646"/>
                  </a:lnTo>
                  <a:lnTo>
                    <a:pt x="0" y="1395646"/>
                  </a:lnTo>
                  <a:close/>
                </a:path>
              </a:pathLst>
            </a:custGeom>
            <a:solidFill>
              <a:srgbClr val="F7F7F8"/>
            </a:solidFill>
            <a:ln w="9525" cap="flat" cmpd="sng">
              <a:solidFill>
                <a:srgbClr val="F7F7F8"/>
              </a:solidFill>
              <a:prstDash val="solid"/>
              <a:round/>
              <a:headEnd type="none" w="sm" len="sm"/>
              <a:tailEnd type="none" w="sm" len="sm"/>
            </a:ln>
          </p:spPr>
        </p:sp>
        <p:sp>
          <p:nvSpPr>
            <p:cNvPr id="180" name="Google Shape;180;p8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16666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81" name="Google Shape;181;p8"/>
          <p:cNvGrpSpPr/>
          <p:nvPr/>
        </p:nvGrpSpPr>
        <p:grpSpPr>
          <a:xfrm>
            <a:off x="7366196" y="4208401"/>
            <a:ext cx="4547692" cy="4882903"/>
            <a:chOff x="0" y="-38100"/>
            <a:chExt cx="1335319" cy="1433746"/>
          </a:xfrm>
        </p:grpSpPr>
        <p:sp>
          <p:nvSpPr>
            <p:cNvPr id="182" name="Google Shape;182;p8"/>
            <p:cNvSpPr/>
            <p:nvPr/>
          </p:nvSpPr>
          <p:spPr>
            <a:xfrm>
              <a:off x="0" y="0"/>
              <a:ext cx="1335319" cy="1395646"/>
            </a:xfrm>
            <a:custGeom>
              <a:avLst/>
              <a:gdLst/>
              <a:ahLst/>
              <a:cxnLst/>
              <a:rect l="l" t="t" r="r" b="b"/>
              <a:pathLst>
                <a:path w="1335319" h="1395646" extrusionOk="0">
                  <a:moveTo>
                    <a:pt x="0" y="0"/>
                  </a:moveTo>
                  <a:lnTo>
                    <a:pt x="1335319" y="0"/>
                  </a:lnTo>
                  <a:lnTo>
                    <a:pt x="1335319" y="1395646"/>
                  </a:lnTo>
                  <a:lnTo>
                    <a:pt x="0" y="1395646"/>
                  </a:lnTo>
                  <a:close/>
                </a:path>
              </a:pathLst>
            </a:custGeom>
            <a:solidFill>
              <a:srgbClr val="E4E4E4"/>
            </a:solidFill>
            <a:ln w="9525" cap="flat" cmpd="sng">
              <a:solidFill>
                <a:srgbClr val="F7F7F8"/>
              </a:solidFill>
              <a:prstDash val="solid"/>
              <a:round/>
              <a:headEnd type="none" w="sm" len="sm"/>
              <a:tailEnd type="none" w="sm" len="sm"/>
            </a:ln>
          </p:spPr>
        </p:sp>
        <p:sp>
          <p:nvSpPr>
            <p:cNvPr id="183" name="Google Shape;183;p8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16666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84" name="Google Shape;184;p8"/>
          <p:cNvGrpSpPr/>
          <p:nvPr/>
        </p:nvGrpSpPr>
        <p:grpSpPr>
          <a:xfrm>
            <a:off x="7105132" y="3905914"/>
            <a:ext cx="4547692" cy="4882903"/>
            <a:chOff x="0" y="-38100"/>
            <a:chExt cx="1335319" cy="1433746"/>
          </a:xfrm>
        </p:grpSpPr>
        <p:sp>
          <p:nvSpPr>
            <p:cNvPr id="185" name="Google Shape;185;p8"/>
            <p:cNvSpPr/>
            <p:nvPr/>
          </p:nvSpPr>
          <p:spPr>
            <a:xfrm>
              <a:off x="0" y="0"/>
              <a:ext cx="1335319" cy="1395646"/>
            </a:xfrm>
            <a:custGeom>
              <a:avLst/>
              <a:gdLst/>
              <a:ahLst/>
              <a:cxnLst/>
              <a:rect l="l" t="t" r="r" b="b"/>
              <a:pathLst>
                <a:path w="1335319" h="1395646" extrusionOk="0">
                  <a:moveTo>
                    <a:pt x="0" y="0"/>
                  </a:moveTo>
                  <a:lnTo>
                    <a:pt x="1335319" y="0"/>
                  </a:lnTo>
                  <a:lnTo>
                    <a:pt x="1335319" y="1395646"/>
                  </a:lnTo>
                  <a:lnTo>
                    <a:pt x="0" y="1395646"/>
                  </a:lnTo>
                  <a:close/>
                </a:path>
              </a:pathLst>
            </a:custGeom>
            <a:solidFill>
              <a:srgbClr val="F7F7F8"/>
            </a:solidFill>
            <a:ln w="9525" cap="flat" cmpd="sng">
              <a:solidFill>
                <a:srgbClr val="F7F7F8"/>
              </a:solidFill>
              <a:prstDash val="solid"/>
              <a:round/>
              <a:headEnd type="none" w="sm" len="sm"/>
              <a:tailEnd type="none" w="sm" len="sm"/>
            </a:ln>
          </p:spPr>
        </p:sp>
        <p:sp>
          <p:nvSpPr>
            <p:cNvPr id="186" name="Google Shape;186;p8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16666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87" name="Google Shape;187;p8"/>
          <p:cNvGrpSpPr/>
          <p:nvPr/>
        </p:nvGrpSpPr>
        <p:grpSpPr>
          <a:xfrm>
            <a:off x="12942588" y="4208401"/>
            <a:ext cx="4547692" cy="4882903"/>
            <a:chOff x="0" y="-38100"/>
            <a:chExt cx="1335319" cy="1433746"/>
          </a:xfrm>
        </p:grpSpPr>
        <p:sp>
          <p:nvSpPr>
            <p:cNvPr id="188" name="Google Shape;188;p8"/>
            <p:cNvSpPr/>
            <p:nvPr/>
          </p:nvSpPr>
          <p:spPr>
            <a:xfrm>
              <a:off x="0" y="0"/>
              <a:ext cx="1335319" cy="1395646"/>
            </a:xfrm>
            <a:custGeom>
              <a:avLst/>
              <a:gdLst/>
              <a:ahLst/>
              <a:cxnLst/>
              <a:rect l="l" t="t" r="r" b="b"/>
              <a:pathLst>
                <a:path w="1335319" h="1395646" extrusionOk="0">
                  <a:moveTo>
                    <a:pt x="0" y="0"/>
                  </a:moveTo>
                  <a:lnTo>
                    <a:pt x="1335319" y="0"/>
                  </a:lnTo>
                  <a:lnTo>
                    <a:pt x="1335319" y="1395646"/>
                  </a:lnTo>
                  <a:lnTo>
                    <a:pt x="0" y="1395646"/>
                  </a:lnTo>
                  <a:close/>
                </a:path>
              </a:pathLst>
            </a:custGeom>
            <a:solidFill>
              <a:srgbClr val="E4E4E4"/>
            </a:solidFill>
            <a:ln w="9525" cap="flat" cmpd="sng">
              <a:solidFill>
                <a:srgbClr val="F7F7F8"/>
              </a:solidFill>
              <a:prstDash val="solid"/>
              <a:round/>
              <a:headEnd type="none" w="sm" len="sm"/>
              <a:tailEnd type="none" w="sm" len="sm"/>
            </a:ln>
          </p:spPr>
        </p:sp>
        <p:sp>
          <p:nvSpPr>
            <p:cNvPr id="189" name="Google Shape;189;p8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16666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90" name="Google Shape;190;p8"/>
          <p:cNvGrpSpPr/>
          <p:nvPr/>
        </p:nvGrpSpPr>
        <p:grpSpPr>
          <a:xfrm>
            <a:off x="12685413" y="3905914"/>
            <a:ext cx="4573887" cy="4882903"/>
            <a:chOff x="0" y="-38100"/>
            <a:chExt cx="1343011" cy="1433746"/>
          </a:xfrm>
        </p:grpSpPr>
        <p:sp>
          <p:nvSpPr>
            <p:cNvPr id="191" name="Google Shape;191;p8"/>
            <p:cNvSpPr/>
            <p:nvPr/>
          </p:nvSpPr>
          <p:spPr>
            <a:xfrm>
              <a:off x="0" y="0"/>
              <a:ext cx="1343011" cy="1395646"/>
            </a:xfrm>
            <a:custGeom>
              <a:avLst/>
              <a:gdLst/>
              <a:ahLst/>
              <a:cxnLst/>
              <a:rect l="l" t="t" r="r" b="b"/>
              <a:pathLst>
                <a:path w="1343011" h="1395646" extrusionOk="0">
                  <a:moveTo>
                    <a:pt x="0" y="0"/>
                  </a:moveTo>
                  <a:lnTo>
                    <a:pt x="1343011" y="0"/>
                  </a:lnTo>
                  <a:lnTo>
                    <a:pt x="1343011" y="1395646"/>
                  </a:lnTo>
                  <a:lnTo>
                    <a:pt x="0" y="1395646"/>
                  </a:lnTo>
                  <a:close/>
                </a:path>
              </a:pathLst>
            </a:custGeom>
            <a:solidFill>
              <a:srgbClr val="F7F7F8"/>
            </a:solidFill>
            <a:ln w="9525" cap="flat" cmpd="sng">
              <a:solidFill>
                <a:srgbClr val="F7F7F8"/>
              </a:solidFill>
              <a:prstDash val="solid"/>
              <a:round/>
              <a:headEnd type="none" w="sm" len="sm"/>
              <a:tailEnd type="none" w="sm" len="sm"/>
            </a:ln>
          </p:spPr>
        </p:sp>
        <p:sp>
          <p:nvSpPr>
            <p:cNvPr id="192" name="Google Shape;192;p8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16666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93" name="Google Shape;193;p8"/>
          <p:cNvGrpSpPr/>
          <p:nvPr/>
        </p:nvGrpSpPr>
        <p:grpSpPr>
          <a:xfrm>
            <a:off x="13814230" y="9049051"/>
            <a:ext cx="5765006" cy="3557241"/>
            <a:chOff x="0" y="-38100"/>
            <a:chExt cx="1049690" cy="647700"/>
          </a:xfrm>
        </p:grpSpPr>
        <p:sp>
          <p:nvSpPr>
            <p:cNvPr id="194" name="Google Shape;194;p8"/>
            <p:cNvSpPr/>
            <p:nvPr/>
          </p:nvSpPr>
          <p:spPr>
            <a:xfrm>
              <a:off x="0" y="0"/>
              <a:ext cx="1049690" cy="187305"/>
            </a:xfrm>
            <a:custGeom>
              <a:avLst/>
              <a:gdLst/>
              <a:ahLst/>
              <a:cxnLst/>
              <a:rect l="l" t="t" r="r" b="b"/>
              <a:pathLst>
                <a:path w="1049690" h="187305" extrusionOk="0">
                  <a:moveTo>
                    <a:pt x="203200" y="0"/>
                  </a:moveTo>
                  <a:lnTo>
                    <a:pt x="846490" y="0"/>
                  </a:lnTo>
                  <a:lnTo>
                    <a:pt x="1049690" y="187305"/>
                  </a:lnTo>
                  <a:lnTo>
                    <a:pt x="0" y="187305"/>
                  </a:lnTo>
                  <a:lnTo>
                    <a:pt x="203200" y="0"/>
                  </a:lnTo>
                  <a:close/>
                </a:path>
              </a:pathLst>
            </a:custGeom>
            <a:solidFill>
              <a:srgbClr val="61BA46"/>
            </a:solidFill>
            <a:ln>
              <a:noFill/>
            </a:ln>
          </p:spPr>
        </p:sp>
        <p:sp>
          <p:nvSpPr>
            <p:cNvPr id="195" name="Google Shape;195;p8"/>
            <p:cNvSpPr txBox="1"/>
            <p:nvPr/>
          </p:nvSpPr>
          <p:spPr>
            <a:xfrm>
              <a:off x="127000" y="-38100"/>
              <a:ext cx="558800" cy="647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16666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96" name="Google Shape;196;p8"/>
          <p:cNvGrpSpPr/>
          <p:nvPr/>
        </p:nvGrpSpPr>
        <p:grpSpPr>
          <a:xfrm>
            <a:off x="738536" y="3264146"/>
            <a:ext cx="1536164" cy="1543050"/>
            <a:chOff x="1813" y="0"/>
            <a:chExt cx="809173" cy="812800"/>
          </a:xfrm>
        </p:grpSpPr>
        <p:sp>
          <p:nvSpPr>
            <p:cNvPr id="197" name="Google Shape;197;p8"/>
            <p:cNvSpPr/>
            <p:nvPr/>
          </p:nvSpPr>
          <p:spPr>
            <a:xfrm>
              <a:off x="1813" y="0"/>
              <a:ext cx="809173" cy="812800"/>
            </a:xfrm>
            <a:custGeom>
              <a:avLst/>
              <a:gdLst/>
              <a:ahLst/>
              <a:cxnLst/>
              <a:rect l="l" t="t" r="r" b="b"/>
              <a:pathLst>
                <a:path w="809173" h="812800" extrusionOk="0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61BA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198;p8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16666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199" name="Google Shape;199;p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83032" y="3670113"/>
            <a:ext cx="1047173" cy="731117"/>
          </a:xfrm>
          <a:prstGeom prst="rect">
            <a:avLst/>
          </a:prstGeom>
          <a:noFill/>
          <a:ln>
            <a:noFill/>
          </a:ln>
        </p:spPr>
      </p:pic>
      <p:sp>
        <p:nvSpPr>
          <p:cNvPr id="200" name="Google Shape;200;p8"/>
          <p:cNvSpPr txBox="1"/>
          <p:nvPr/>
        </p:nvSpPr>
        <p:spPr>
          <a:xfrm>
            <a:off x="1057662" y="306639"/>
            <a:ext cx="6182839" cy="243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0" b="1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Housing Finance</a:t>
            </a:r>
            <a:endParaRPr/>
          </a:p>
        </p:txBody>
      </p:sp>
      <p:grpSp>
        <p:nvGrpSpPr>
          <p:cNvPr id="201" name="Google Shape;201;p8"/>
          <p:cNvGrpSpPr/>
          <p:nvPr/>
        </p:nvGrpSpPr>
        <p:grpSpPr>
          <a:xfrm>
            <a:off x="1532701" y="4170183"/>
            <a:ext cx="4379464" cy="4905205"/>
            <a:chOff x="0" y="-9525"/>
            <a:chExt cx="5839285" cy="6540272"/>
          </a:xfrm>
        </p:grpSpPr>
        <p:sp>
          <p:nvSpPr>
            <p:cNvPr id="202" name="Google Shape;202;p8"/>
            <p:cNvSpPr txBox="1"/>
            <p:nvPr/>
          </p:nvSpPr>
          <p:spPr>
            <a:xfrm>
              <a:off x="0" y="-9525"/>
              <a:ext cx="5839285" cy="125618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ctr" rtl="0">
                <a:lnSpc>
                  <a:spcPct val="120026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061" b="0" i="0" u="none" strike="noStrike" cap="none" dirty="0">
                  <a:solidFill>
                    <a:srgbClr val="2A2E3A"/>
                  </a:solidFill>
                  <a:latin typeface="Arial"/>
                  <a:ea typeface="Arial"/>
                  <a:cs typeface="Arial"/>
                  <a:sym typeface="Arial"/>
                </a:rPr>
                <a:t>Federal </a:t>
              </a:r>
              <a:endParaRPr dirty="0"/>
            </a:p>
            <a:p>
              <a:pPr marL="0" marR="0" lvl="0" indent="0" algn="ctr" rtl="0">
                <a:lnSpc>
                  <a:spcPct val="120026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061" b="0" i="0" u="none" strike="noStrike" cap="none" dirty="0">
                  <a:solidFill>
                    <a:srgbClr val="2A2E3A"/>
                  </a:solidFill>
                  <a:latin typeface="Arial"/>
                  <a:ea typeface="Arial"/>
                  <a:cs typeface="Arial"/>
                  <a:sym typeface="Arial"/>
                </a:rPr>
                <a:t>Subsidy Programs</a:t>
              </a:r>
              <a:endParaRPr dirty="0"/>
            </a:p>
          </p:txBody>
        </p:sp>
        <p:sp>
          <p:nvSpPr>
            <p:cNvPr id="203" name="Google Shape;203;p8"/>
            <p:cNvSpPr txBox="1"/>
            <p:nvPr/>
          </p:nvSpPr>
          <p:spPr>
            <a:xfrm>
              <a:off x="0" y="944604"/>
              <a:ext cx="5839285" cy="558614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233320" marR="0" lvl="1" algn="l" rtl="0">
                <a:lnSpc>
                  <a:spcPct val="139981"/>
                </a:lnSpc>
                <a:spcBef>
                  <a:spcPts val="0"/>
                </a:spcBef>
                <a:spcAft>
                  <a:spcPts val="0"/>
                </a:spcAft>
                <a:buClr>
                  <a:srgbClr val="2A2E3A"/>
                </a:buClr>
                <a:buSzPts val="2161"/>
              </a:pPr>
              <a:endParaRPr lang="en-US" sz="2161" b="0" i="0" u="none" strike="noStrike" cap="none" dirty="0">
                <a:solidFill>
                  <a:srgbClr val="2A2E3A"/>
                </a:solidFill>
                <a:latin typeface="Open Sans"/>
                <a:ea typeface="Open Sans"/>
                <a:cs typeface="Open Sans"/>
                <a:sym typeface="Open Sans"/>
              </a:endParaRPr>
            </a:p>
            <a:p>
              <a:pPr marL="466639" marR="0" lvl="1" indent="-233319" algn="l" rtl="0">
                <a:lnSpc>
                  <a:spcPct val="139981"/>
                </a:lnSpc>
                <a:spcBef>
                  <a:spcPts val="0"/>
                </a:spcBef>
                <a:spcAft>
                  <a:spcPts val="0"/>
                </a:spcAft>
                <a:buClr>
                  <a:srgbClr val="2A2E3A"/>
                </a:buClr>
                <a:buSzPts val="2161"/>
                <a:buFont typeface="Arial"/>
                <a:buChar char="•"/>
              </a:pPr>
              <a:r>
                <a:rPr lang="en-US" sz="2161" dirty="0">
                  <a:solidFill>
                    <a:srgbClr val="2A2E3A"/>
                  </a:solidFill>
                  <a:latin typeface="Open Sans"/>
                  <a:ea typeface="Open Sans"/>
                  <a:cs typeface="Open Sans"/>
                  <a:sym typeface="Open Sans"/>
                </a:rPr>
                <a:t>Mortgage Interest Deduction (IRS) </a:t>
              </a:r>
            </a:p>
            <a:p>
              <a:pPr marL="466639" marR="0" lvl="1" indent="-233319" algn="l" rtl="0">
                <a:lnSpc>
                  <a:spcPct val="139981"/>
                </a:lnSpc>
                <a:spcBef>
                  <a:spcPts val="0"/>
                </a:spcBef>
                <a:spcAft>
                  <a:spcPts val="0"/>
                </a:spcAft>
                <a:buClr>
                  <a:srgbClr val="2A2E3A"/>
                </a:buClr>
                <a:buSzPts val="2161"/>
                <a:buFont typeface="Arial"/>
                <a:buChar char="•"/>
              </a:pPr>
              <a:r>
                <a:rPr lang="en-US" sz="2161" b="0" i="0" u="none" strike="noStrike" cap="none" dirty="0">
                  <a:solidFill>
                    <a:srgbClr val="2A2E3A"/>
                  </a:solidFill>
                  <a:latin typeface="Open Sans"/>
                  <a:ea typeface="Open Sans"/>
                  <a:cs typeface="Open Sans"/>
                  <a:sym typeface="Open Sans"/>
                </a:rPr>
                <a:t>Low Income Housing Tax Credits – LIHTC</a:t>
              </a:r>
              <a:r>
                <a:rPr lang="en-US" sz="2161" dirty="0">
                  <a:solidFill>
                    <a:srgbClr val="2A2E3A"/>
                  </a:solidFill>
                  <a:latin typeface="Open Sans"/>
                  <a:ea typeface="Open Sans"/>
                  <a:cs typeface="Open Sans"/>
                  <a:sym typeface="Open Sans"/>
                </a:rPr>
                <a:t>  (IRS)</a:t>
              </a:r>
              <a:endParaRPr dirty="0"/>
            </a:p>
            <a:p>
              <a:pPr marL="466639" marR="0" lvl="1" indent="-233319" algn="l" rtl="0">
                <a:lnSpc>
                  <a:spcPct val="139981"/>
                </a:lnSpc>
                <a:spcBef>
                  <a:spcPts val="0"/>
                </a:spcBef>
                <a:spcAft>
                  <a:spcPts val="0"/>
                </a:spcAft>
                <a:buClr>
                  <a:srgbClr val="2A2E3A"/>
                </a:buClr>
                <a:buSzPts val="2161"/>
                <a:buFont typeface="Arial"/>
                <a:buChar char="•"/>
              </a:pPr>
              <a:r>
                <a:rPr lang="en-US" sz="2161" b="0" i="0" u="none" strike="noStrike" cap="none" dirty="0">
                  <a:solidFill>
                    <a:srgbClr val="2A2E3A"/>
                  </a:solidFill>
                  <a:latin typeface="Open Sans"/>
                  <a:ea typeface="Open Sans"/>
                  <a:cs typeface="Open Sans"/>
                  <a:sym typeface="Open Sans"/>
                </a:rPr>
                <a:t>Housing Choice Voucher (HCV)</a:t>
              </a:r>
              <a:endParaRPr dirty="0"/>
            </a:p>
            <a:p>
              <a:pPr marL="466639" marR="0" lvl="1" indent="-233319" algn="l" rtl="0">
                <a:lnSpc>
                  <a:spcPct val="139981"/>
                </a:lnSpc>
                <a:spcBef>
                  <a:spcPts val="0"/>
                </a:spcBef>
                <a:spcAft>
                  <a:spcPts val="0"/>
                </a:spcAft>
                <a:buClr>
                  <a:srgbClr val="2A2E3A"/>
                </a:buClr>
                <a:buSzPts val="2161"/>
                <a:buFont typeface="Arial"/>
                <a:buChar char="•"/>
              </a:pPr>
              <a:r>
                <a:rPr lang="en-US" sz="2161" b="0" i="0" u="none" strike="noStrike" cap="none" dirty="0">
                  <a:solidFill>
                    <a:srgbClr val="2A2E3A"/>
                  </a:solidFill>
                  <a:latin typeface="Open Sans"/>
                  <a:ea typeface="Open Sans"/>
                  <a:cs typeface="Open Sans"/>
                  <a:sym typeface="Open Sans"/>
                </a:rPr>
                <a:t>HUD Block Grant Programs</a:t>
              </a:r>
              <a:endParaRPr dirty="0"/>
            </a:p>
            <a:p>
              <a:pPr marL="466639" marR="0" lvl="1" indent="-233319" algn="l" rtl="0">
                <a:lnSpc>
                  <a:spcPct val="139981"/>
                </a:lnSpc>
                <a:spcBef>
                  <a:spcPts val="0"/>
                </a:spcBef>
                <a:spcAft>
                  <a:spcPts val="0"/>
                </a:spcAft>
                <a:buClr>
                  <a:srgbClr val="2A2E3A"/>
                </a:buClr>
                <a:buSzPts val="2161"/>
                <a:buFont typeface="Arial"/>
                <a:buChar char="•"/>
              </a:pPr>
              <a:r>
                <a:rPr lang="en-US" sz="2161" b="0" i="0" u="none" strike="noStrike" cap="none" dirty="0">
                  <a:solidFill>
                    <a:srgbClr val="2A2E3A"/>
                  </a:solidFill>
                  <a:latin typeface="Open Sans"/>
                  <a:ea typeface="Open Sans"/>
                  <a:cs typeface="Open Sans"/>
                  <a:sym typeface="Open Sans"/>
                </a:rPr>
                <a:t>Other Tax Credit Programs</a:t>
              </a:r>
              <a:endParaRPr dirty="0"/>
            </a:p>
            <a:p>
              <a:pPr marL="0" marR="0" lvl="0" indent="0" algn="r" rtl="0">
                <a:lnSpc>
                  <a:spcPct val="13998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161" b="0" i="0" u="none" strike="noStrike" cap="none" dirty="0">
                <a:solidFill>
                  <a:srgbClr val="2A2E3A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</p:grpSp>
      <p:grpSp>
        <p:nvGrpSpPr>
          <p:cNvPr id="204" name="Google Shape;204;p8"/>
          <p:cNvGrpSpPr/>
          <p:nvPr/>
        </p:nvGrpSpPr>
        <p:grpSpPr>
          <a:xfrm>
            <a:off x="7265695" y="4169617"/>
            <a:ext cx="4119752" cy="4296428"/>
            <a:chOff x="0" y="-9525"/>
            <a:chExt cx="5493003" cy="5728568"/>
          </a:xfrm>
        </p:grpSpPr>
        <p:sp>
          <p:nvSpPr>
            <p:cNvPr id="205" name="Google Shape;205;p8"/>
            <p:cNvSpPr txBox="1"/>
            <p:nvPr/>
          </p:nvSpPr>
          <p:spPr>
            <a:xfrm>
              <a:off x="0" y="-9525"/>
              <a:ext cx="5493003" cy="125120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ctr" rtl="0">
                <a:lnSpc>
                  <a:spcPct val="120006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049" b="0" i="0" u="none" strike="noStrike" cap="none">
                  <a:solidFill>
                    <a:srgbClr val="2A2E3A"/>
                  </a:solidFill>
                  <a:latin typeface="Arial"/>
                  <a:ea typeface="Arial"/>
                  <a:cs typeface="Arial"/>
                  <a:sym typeface="Arial"/>
                </a:rPr>
                <a:t>State </a:t>
              </a:r>
              <a:endParaRPr/>
            </a:p>
            <a:p>
              <a:pPr marL="0" marR="0" lvl="0" indent="0" algn="ctr" rtl="0">
                <a:lnSpc>
                  <a:spcPct val="120006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049" b="0" i="0" u="none" strike="noStrike" cap="none">
                  <a:solidFill>
                    <a:srgbClr val="2A2E3A"/>
                  </a:solidFill>
                  <a:latin typeface="Arial"/>
                  <a:ea typeface="Arial"/>
                  <a:cs typeface="Arial"/>
                  <a:sym typeface="Arial"/>
                </a:rPr>
                <a:t>Subsidy Programs</a:t>
              </a:r>
              <a:endParaRPr/>
            </a:p>
          </p:txBody>
        </p:sp>
        <p:sp>
          <p:nvSpPr>
            <p:cNvPr id="206" name="Google Shape;206;p8"/>
            <p:cNvSpPr txBox="1"/>
            <p:nvPr/>
          </p:nvSpPr>
          <p:spPr>
            <a:xfrm>
              <a:off x="0" y="1391621"/>
              <a:ext cx="5493003" cy="432742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464777" marR="0" lvl="1" indent="-232388" algn="l" rtl="0">
                <a:lnSpc>
                  <a:spcPct val="140009"/>
                </a:lnSpc>
                <a:spcBef>
                  <a:spcPts val="0"/>
                </a:spcBef>
                <a:spcAft>
                  <a:spcPts val="0"/>
                </a:spcAft>
                <a:buClr>
                  <a:srgbClr val="2A2E3A"/>
                </a:buClr>
                <a:buSzPts val="2152"/>
                <a:buFont typeface="Arial"/>
                <a:buChar char="•"/>
              </a:pPr>
              <a:r>
                <a:rPr lang="en-US" sz="2152" b="0" i="0" u="none" strike="noStrike" cap="none" dirty="0">
                  <a:solidFill>
                    <a:srgbClr val="2A2E3A"/>
                  </a:solidFill>
                  <a:latin typeface="Open Sans"/>
                  <a:ea typeface="Open Sans"/>
                  <a:cs typeface="Open Sans"/>
                  <a:sym typeface="Open Sans"/>
                </a:rPr>
                <a:t>Private Activity Bonds</a:t>
              </a:r>
              <a:endParaRPr dirty="0"/>
            </a:p>
            <a:p>
              <a:pPr marL="464777" marR="0" lvl="1" indent="-232388" algn="l" rtl="0">
                <a:lnSpc>
                  <a:spcPct val="140009"/>
                </a:lnSpc>
                <a:spcBef>
                  <a:spcPts val="0"/>
                </a:spcBef>
                <a:spcAft>
                  <a:spcPts val="0"/>
                </a:spcAft>
                <a:buClr>
                  <a:srgbClr val="2A2E3A"/>
                </a:buClr>
                <a:buSzPts val="2152"/>
                <a:buFont typeface="Arial"/>
                <a:buChar char="•"/>
              </a:pPr>
              <a:r>
                <a:rPr lang="en-US" sz="2152" b="0" i="0" u="none" strike="noStrike" cap="none" dirty="0">
                  <a:solidFill>
                    <a:srgbClr val="2A2E3A"/>
                  </a:solidFill>
                  <a:latin typeface="Open Sans"/>
                  <a:ea typeface="Open Sans"/>
                  <a:cs typeface="Open Sans"/>
                  <a:sym typeface="Open Sans"/>
                </a:rPr>
                <a:t>Virginia Housing Trust Fund</a:t>
              </a:r>
              <a:endParaRPr dirty="0"/>
            </a:p>
            <a:p>
              <a:pPr marL="464777" marR="0" lvl="1" indent="-232388" algn="l" rtl="0">
                <a:lnSpc>
                  <a:spcPct val="140009"/>
                </a:lnSpc>
                <a:spcBef>
                  <a:spcPts val="0"/>
                </a:spcBef>
                <a:spcAft>
                  <a:spcPts val="0"/>
                </a:spcAft>
                <a:buClr>
                  <a:srgbClr val="2A2E3A"/>
                </a:buClr>
                <a:buSzPts val="2152"/>
                <a:buFont typeface="Arial"/>
                <a:buChar char="•"/>
              </a:pPr>
              <a:r>
                <a:rPr lang="en-US" sz="2152" b="0" i="0" u="none" strike="noStrike" cap="none" dirty="0">
                  <a:solidFill>
                    <a:srgbClr val="2A2E3A"/>
                  </a:solidFill>
                  <a:latin typeface="Open Sans"/>
                  <a:ea typeface="Open Sans"/>
                  <a:cs typeface="Open Sans"/>
                  <a:sym typeface="Open Sans"/>
                </a:rPr>
                <a:t>National Housing Trust Fund</a:t>
              </a:r>
            </a:p>
            <a:p>
              <a:pPr marL="464777" marR="0" lvl="1" indent="-232388" algn="l" rtl="0">
                <a:lnSpc>
                  <a:spcPct val="140009"/>
                </a:lnSpc>
                <a:spcBef>
                  <a:spcPts val="0"/>
                </a:spcBef>
                <a:spcAft>
                  <a:spcPts val="0"/>
                </a:spcAft>
                <a:buClr>
                  <a:srgbClr val="2A2E3A"/>
                </a:buClr>
                <a:buSzPts val="2152"/>
                <a:buFont typeface="Arial"/>
                <a:buChar char="•"/>
              </a:pPr>
              <a:r>
                <a:rPr lang="en-US" sz="2152" b="0" i="0" u="none" strike="noStrike" cap="none" dirty="0">
                  <a:solidFill>
                    <a:srgbClr val="2A2E3A"/>
                  </a:solidFill>
                  <a:latin typeface="Open Sans"/>
                  <a:ea typeface="Open Sans"/>
                  <a:cs typeface="Open Sans"/>
                  <a:sym typeface="Open Sans"/>
                </a:rPr>
                <a:t>Permanent Supportive Housing (PSH)</a:t>
              </a:r>
            </a:p>
            <a:p>
              <a:pPr marL="464777" marR="0" lvl="1" indent="-232388" algn="l" rtl="0">
                <a:lnSpc>
                  <a:spcPct val="140009"/>
                </a:lnSpc>
                <a:spcBef>
                  <a:spcPts val="0"/>
                </a:spcBef>
                <a:spcAft>
                  <a:spcPts val="0"/>
                </a:spcAft>
                <a:buClr>
                  <a:srgbClr val="2A2E3A"/>
                </a:buClr>
                <a:buSzPts val="2152"/>
                <a:buFont typeface="Arial"/>
                <a:buChar char="•"/>
              </a:pPr>
              <a:r>
                <a:rPr lang="en-US" sz="2152" dirty="0">
                  <a:solidFill>
                    <a:srgbClr val="2A2E3A"/>
                  </a:solidFill>
                  <a:latin typeface="Open Sans"/>
                  <a:ea typeface="Open Sans"/>
                  <a:cs typeface="Open Sans"/>
                  <a:sym typeface="Open Sans"/>
                </a:rPr>
                <a:t>First Time Homebuyer Programs</a:t>
              </a:r>
              <a:endParaRPr dirty="0"/>
            </a:p>
          </p:txBody>
        </p:sp>
      </p:grpSp>
      <p:grpSp>
        <p:nvGrpSpPr>
          <p:cNvPr id="207" name="Google Shape;207;p8"/>
          <p:cNvGrpSpPr/>
          <p:nvPr/>
        </p:nvGrpSpPr>
        <p:grpSpPr>
          <a:xfrm>
            <a:off x="13005214" y="4169617"/>
            <a:ext cx="4024602" cy="4176405"/>
            <a:chOff x="0" y="-9525"/>
            <a:chExt cx="5366136" cy="5568537"/>
          </a:xfrm>
        </p:grpSpPr>
        <p:sp>
          <p:nvSpPr>
            <p:cNvPr id="208" name="Google Shape;208;p8"/>
            <p:cNvSpPr txBox="1"/>
            <p:nvPr/>
          </p:nvSpPr>
          <p:spPr>
            <a:xfrm>
              <a:off x="0" y="-9525"/>
              <a:ext cx="5366136" cy="125120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ctr" rtl="0">
                <a:lnSpc>
                  <a:spcPct val="120006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049" b="0" i="0" u="none" strike="noStrike" cap="none">
                  <a:solidFill>
                    <a:srgbClr val="2A2E3A"/>
                  </a:solidFill>
                  <a:latin typeface="Arial"/>
                  <a:ea typeface="Arial"/>
                  <a:cs typeface="Arial"/>
                  <a:sym typeface="Arial"/>
                </a:rPr>
                <a:t>Local Subsidy Programs</a:t>
              </a:r>
              <a:endParaRPr/>
            </a:p>
          </p:txBody>
        </p:sp>
        <p:sp>
          <p:nvSpPr>
            <p:cNvPr id="209" name="Google Shape;209;p8"/>
            <p:cNvSpPr txBox="1"/>
            <p:nvPr/>
          </p:nvSpPr>
          <p:spPr>
            <a:xfrm>
              <a:off x="0" y="1849794"/>
              <a:ext cx="5366136" cy="370921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464777" marR="0" lvl="1" indent="-232388" algn="l" rtl="0">
                <a:lnSpc>
                  <a:spcPct val="140009"/>
                </a:lnSpc>
                <a:spcBef>
                  <a:spcPts val="0"/>
                </a:spcBef>
                <a:spcAft>
                  <a:spcPts val="0"/>
                </a:spcAft>
                <a:buClr>
                  <a:srgbClr val="2A2E3A"/>
                </a:buClr>
                <a:buSzPts val="2152"/>
                <a:buFont typeface="Arial"/>
                <a:buChar char="•"/>
              </a:pPr>
              <a:r>
                <a:rPr lang="en-US" sz="2152" b="0" i="0" u="none" strike="noStrike" cap="none" dirty="0">
                  <a:solidFill>
                    <a:srgbClr val="2A2E3A"/>
                  </a:solidFill>
                  <a:latin typeface="Open Sans"/>
                  <a:ea typeface="Open Sans"/>
                  <a:cs typeface="Open Sans"/>
                  <a:sym typeface="Open Sans"/>
                </a:rPr>
                <a:t>Local Housing Trust Fund</a:t>
              </a:r>
              <a:endParaRPr dirty="0"/>
            </a:p>
            <a:p>
              <a:pPr marL="464777" marR="0" lvl="1" indent="-232388" algn="l" rtl="0">
                <a:lnSpc>
                  <a:spcPct val="140009"/>
                </a:lnSpc>
                <a:spcBef>
                  <a:spcPts val="0"/>
                </a:spcBef>
                <a:spcAft>
                  <a:spcPts val="0"/>
                </a:spcAft>
                <a:buClr>
                  <a:srgbClr val="2A2E3A"/>
                </a:buClr>
                <a:buSzPts val="2152"/>
                <a:buFont typeface="Arial"/>
                <a:buChar char="•"/>
              </a:pPr>
              <a:r>
                <a:rPr lang="en-US" sz="2152" b="0" i="0" u="none" strike="noStrike" cap="none" dirty="0">
                  <a:solidFill>
                    <a:srgbClr val="2A2E3A"/>
                  </a:solidFill>
                  <a:latin typeface="Open Sans"/>
                  <a:ea typeface="Open Sans"/>
                  <a:cs typeface="Open Sans"/>
                  <a:sym typeface="Open Sans"/>
                </a:rPr>
                <a:t>Local Rental Subsidy</a:t>
              </a:r>
            </a:p>
            <a:p>
              <a:pPr marL="464777" marR="0" lvl="1" indent="-232388" algn="l" rtl="0">
                <a:lnSpc>
                  <a:spcPct val="140009"/>
                </a:lnSpc>
                <a:spcBef>
                  <a:spcPts val="0"/>
                </a:spcBef>
                <a:spcAft>
                  <a:spcPts val="0"/>
                </a:spcAft>
                <a:buClr>
                  <a:srgbClr val="2A2E3A"/>
                </a:buClr>
                <a:buSzPts val="2152"/>
                <a:buFont typeface="Arial"/>
                <a:buChar char="•"/>
              </a:pPr>
              <a:r>
                <a:rPr lang="en-US" sz="2152" dirty="0">
                  <a:solidFill>
                    <a:srgbClr val="2A2E3A"/>
                  </a:solidFill>
                  <a:latin typeface="Open Sans"/>
                  <a:ea typeface="Open Sans"/>
                  <a:cs typeface="Open Sans"/>
                  <a:sym typeface="Open Sans"/>
                </a:rPr>
                <a:t>First Time Homebuyer Programs</a:t>
              </a:r>
            </a:p>
            <a:p>
              <a:pPr marL="464777" marR="0" lvl="1" indent="-232388" algn="l" rtl="0">
                <a:lnSpc>
                  <a:spcPct val="140009"/>
                </a:lnSpc>
                <a:spcBef>
                  <a:spcPts val="0"/>
                </a:spcBef>
                <a:spcAft>
                  <a:spcPts val="0"/>
                </a:spcAft>
                <a:buClr>
                  <a:srgbClr val="2A2E3A"/>
                </a:buClr>
                <a:buSzPts val="2152"/>
                <a:buFont typeface="Arial"/>
                <a:buChar char="•"/>
              </a:pPr>
              <a:r>
                <a:rPr lang="en-US" sz="2152" dirty="0">
                  <a:solidFill>
                    <a:srgbClr val="2A2E3A"/>
                  </a:solidFill>
                  <a:latin typeface="Open Sans"/>
                  <a:ea typeface="Open Sans"/>
                  <a:cs typeface="Open Sans"/>
                  <a:sym typeface="Open Sans"/>
                </a:rPr>
                <a:t>Community Land Trusts</a:t>
              </a:r>
              <a:endParaRPr dirty="0"/>
            </a:p>
            <a:p>
              <a:pPr marL="0" marR="0" lvl="0" indent="0" algn="ctr" rtl="0">
                <a:lnSpc>
                  <a:spcPct val="140009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152" b="0" i="0" u="none" strike="noStrike" cap="none" dirty="0">
                <a:solidFill>
                  <a:srgbClr val="2A2E3A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</p:grpSp>
      <p:sp>
        <p:nvSpPr>
          <p:cNvPr id="210" name="Google Shape;210;p8"/>
          <p:cNvSpPr txBox="1"/>
          <p:nvPr/>
        </p:nvSpPr>
        <p:spPr>
          <a:xfrm>
            <a:off x="9325571" y="424342"/>
            <a:ext cx="7515457" cy="14646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4001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399" b="1" i="0" u="none" strike="noStrike" cap="none" dirty="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Affordable Multifamily/Rental </a:t>
            </a:r>
          </a:p>
          <a:p>
            <a:pPr marL="0" marR="0" lvl="0" indent="0" algn="l" rtl="0">
              <a:lnSpc>
                <a:spcPct val="14001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399" b="1" i="0" u="none" strike="noStrike" cap="none" dirty="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&amp; Homeownership </a:t>
            </a:r>
            <a:endParaRPr dirty="0"/>
          </a:p>
        </p:txBody>
      </p:sp>
      <p:grpSp>
        <p:nvGrpSpPr>
          <p:cNvPr id="211" name="Google Shape;211;p8"/>
          <p:cNvGrpSpPr/>
          <p:nvPr/>
        </p:nvGrpSpPr>
        <p:grpSpPr>
          <a:xfrm>
            <a:off x="6337049" y="3264146"/>
            <a:ext cx="1536164" cy="1543050"/>
            <a:chOff x="1813" y="0"/>
            <a:chExt cx="809173" cy="812800"/>
          </a:xfrm>
        </p:grpSpPr>
        <p:sp>
          <p:nvSpPr>
            <p:cNvPr id="212" name="Google Shape;212;p8"/>
            <p:cNvSpPr/>
            <p:nvPr/>
          </p:nvSpPr>
          <p:spPr>
            <a:xfrm>
              <a:off x="1813" y="0"/>
              <a:ext cx="809173" cy="812800"/>
            </a:xfrm>
            <a:custGeom>
              <a:avLst/>
              <a:gdLst/>
              <a:ahLst/>
              <a:cxnLst/>
              <a:rect l="l" t="t" r="r" b="b"/>
              <a:pathLst>
                <a:path w="809173" h="812800" extrusionOk="0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61BA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213;p8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16666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214" name="Google Shape;214;p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531900" y="3777717"/>
            <a:ext cx="1146465" cy="51590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15" name="Google Shape;215;p8"/>
          <p:cNvGrpSpPr/>
          <p:nvPr/>
        </p:nvGrpSpPr>
        <p:grpSpPr>
          <a:xfrm>
            <a:off x="11917330" y="3264146"/>
            <a:ext cx="1536164" cy="1543050"/>
            <a:chOff x="1813" y="0"/>
            <a:chExt cx="809173" cy="812800"/>
          </a:xfrm>
        </p:grpSpPr>
        <p:sp>
          <p:nvSpPr>
            <p:cNvPr id="216" name="Google Shape;216;p8"/>
            <p:cNvSpPr/>
            <p:nvPr/>
          </p:nvSpPr>
          <p:spPr>
            <a:xfrm>
              <a:off x="1813" y="0"/>
              <a:ext cx="809173" cy="812800"/>
            </a:xfrm>
            <a:custGeom>
              <a:avLst/>
              <a:gdLst/>
              <a:ahLst/>
              <a:cxnLst/>
              <a:rect l="l" t="t" r="r" b="b"/>
              <a:pathLst>
                <a:path w="809173" h="812800" extrusionOk="0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61BA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217;p8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16666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218" name="Google Shape;218;p8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2213625" y="3576756"/>
            <a:ext cx="943575" cy="96529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167503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6" name="Google Shape;366;p1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5400000">
            <a:off x="-4521098" y="1979996"/>
            <a:ext cx="10723741" cy="6327007"/>
          </a:xfrm>
          <a:prstGeom prst="rect">
            <a:avLst/>
          </a:prstGeom>
          <a:noFill/>
          <a:ln>
            <a:noFill/>
          </a:ln>
        </p:spPr>
      </p:pic>
      <p:pic>
        <p:nvPicPr>
          <p:cNvPr id="367" name="Google Shape;367;p1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2700000">
            <a:off x="1900226" y="3205322"/>
            <a:ext cx="4208100" cy="4208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68" name="Google Shape;368;p16"/>
          <p:cNvPicPr preferRelativeResize="0"/>
          <p:nvPr/>
        </p:nvPicPr>
        <p:blipFill rotWithShape="1">
          <a:blip r:embed="rId5">
            <a:alphaModFix/>
          </a:blip>
          <a:srcRect l="16778" r="16777"/>
          <a:stretch/>
        </p:blipFill>
        <p:spPr>
          <a:xfrm rot="2700000">
            <a:off x="2080512" y="3380361"/>
            <a:ext cx="3847529" cy="3858022"/>
          </a:xfrm>
          <a:prstGeom prst="rect">
            <a:avLst/>
          </a:prstGeom>
          <a:noFill/>
          <a:ln>
            <a:noFill/>
          </a:ln>
        </p:spPr>
      </p:pic>
      <p:pic>
        <p:nvPicPr>
          <p:cNvPr id="369" name="Google Shape;369;p16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9504578" y="2203672"/>
            <a:ext cx="4942292" cy="421010"/>
          </a:xfrm>
          <a:prstGeom prst="rect">
            <a:avLst/>
          </a:prstGeom>
          <a:noFill/>
          <a:ln>
            <a:noFill/>
          </a:ln>
        </p:spPr>
      </p:pic>
      <p:pic>
        <p:nvPicPr>
          <p:cNvPr id="370" name="Google Shape;370;p16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7256647" y="3887851"/>
            <a:ext cx="511813" cy="548127"/>
          </a:xfrm>
          <a:prstGeom prst="rect">
            <a:avLst/>
          </a:prstGeom>
          <a:noFill/>
          <a:ln>
            <a:noFill/>
          </a:ln>
        </p:spPr>
      </p:pic>
      <p:pic>
        <p:nvPicPr>
          <p:cNvPr id="371" name="Google Shape;371;p16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10261505" y="3887851"/>
            <a:ext cx="548127" cy="548127"/>
          </a:xfrm>
          <a:prstGeom prst="rect">
            <a:avLst/>
          </a:prstGeom>
          <a:noFill/>
          <a:ln>
            <a:noFill/>
          </a:ln>
        </p:spPr>
      </p:pic>
      <p:pic>
        <p:nvPicPr>
          <p:cNvPr id="372" name="Google Shape;372;p16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12958378" y="3887851"/>
            <a:ext cx="548127" cy="548127"/>
          </a:xfrm>
          <a:prstGeom prst="rect">
            <a:avLst/>
          </a:prstGeom>
          <a:noFill/>
          <a:ln>
            <a:noFill/>
          </a:ln>
        </p:spPr>
      </p:pic>
      <p:pic>
        <p:nvPicPr>
          <p:cNvPr id="373" name="Google Shape;373;p16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7892285" y="8315350"/>
            <a:ext cx="2973471" cy="1912036"/>
          </a:xfrm>
          <a:prstGeom prst="rect">
            <a:avLst/>
          </a:prstGeom>
          <a:noFill/>
          <a:ln>
            <a:noFill/>
          </a:ln>
        </p:spPr>
      </p:pic>
      <p:pic>
        <p:nvPicPr>
          <p:cNvPr id="374" name="Google Shape;374;p16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10535568" y="7962132"/>
            <a:ext cx="4027119" cy="2265254"/>
          </a:xfrm>
          <a:prstGeom prst="rect">
            <a:avLst/>
          </a:prstGeom>
          <a:noFill/>
          <a:ln>
            <a:noFill/>
          </a:ln>
        </p:spPr>
      </p:pic>
      <p:pic>
        <p:nvPicPr>
          <p:cNvPr id="375" name="Google Shape;375;p16"/>
          <p:cNvPicPr preferRelativeResize="0"/>
          <p:nvPr/>
        </p:nvPicPr>
        <p:blipFill rotWithShape="1">
          <a:blip r:embed="rId12">
            <a:alphaModFix/>
          </a:blip>
          <a:srcRect/>
          <a:stretch/>
        </p:blipFill>
        <p:spPr>
          <a:xfrm>
            <a:off x="14522096" y="8257273"/>
            <a:ext cx="2681286" cy="1713855"/>
          </a:xfrm>
          <a:prstGeom prst="rect">
            <a:avLst/>
          </a:prstGeom>
          <a:noFill/>
          <a:ln>
            <a:noFill/>
          </a:ln>
        </p:spPr>
      </p:pic>
      <p:sp>
        <p:nvSpPr>
          <p:cNvPr id="376" name="Google Shape;376;p16"/>
          <p:cNvSpPr txBox="1"/>
          <p:nvPr/>
        </p:nvSpPr>
        <p:spPr>
          <a:xfrm>
            <a:off x="5143500" y="713863"/>
            <a:ext cx="12511657" cy="9393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9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600" b="1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GOVERNMENTS CAN'T DO IT ALONE</a:t>
            </a:r>
            <a:endParaRPr dirty="0"/>
          </a:p>
        </p:txBody>
      </p:sp>
      <p:sp>
        <p:nvSpPr>
          <p:cNvPr id="377" name="Google Shape;377;p16"/>
          <p:cNvSpPr txBox="1"/>
          <p:nvPr/>
        </p:nvSpPr>
        <p:spPr>
          <a:xfrm>
            <a:off x="7253047" y="2859510"/>
            <a:ext cx="9624505" cy="4483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 b="1">
                <a:solidFill>
                  <a:srgbClr val="004AAD"/>
                </a:solidFill>
                <a:latin typeface="Open Sans"/>
                <a:ea typeface="Open Sans"/>
                <a:cs typeface="Open Sans"/>
                <a:sym typeface="Open Sans"/>
              </a:rPr>
              <a:t>Private sectors partners should invest in the community </a:t>
            </a:r>
            <a:endParaRPr/>
          </a:p>
        </p:txBody>
      </p:sp>
      <p:sp>
        <p:nvSpPr>
          <p:cNvPr id="378" name="Google Shape;378;p16"/>
          <p:cNvSpPr txBox="1"/>
          <p:nvPr/>
        </p:nvSpPr>
        <p:spPr>
          <a:xfrm>
            <a:off x="7892285" y="3761228"/>
            <a:ext cx="2245395" cy="7632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4001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99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Housing for the workforce</a:t>
            </a:r>
            <a:endParaRPr/>
          </a:p>
        </p:txBody>
      </p:sp>
      <p:sp>
        <p:nvSpPr>
          <p:cNvPr id="379" name="Google Shape;379;p16"/>
          <p:cNvSpPr txBox="1"/>
          <p:nvPr/>
        </p:nvSpPr>
        <p:spPr>
          <a:xfrm>
            <a:off x="10933456" y="3761228"/>
            <a:ext cx="1901097" cy="7632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4001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99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Housing is infrastructure</a:t>
            </a:r>
            <a:endParaRPr/>
          </a:p>
        </p:txBody>
      </p:sp>
      <p:sp>
        <p:nvSpPr>
          <p:cNvPr id="380" name="Google Shape;380;p16"/>
          <p:cNvSpPr txBox="1"/>
          <p:nvPr/>
        </p:nvSpPr>
        <p:spPr>
          <a:xfrm>
            <a:off x="13630330" y="3699813"/>
            <a:ext cx="4024827" cy="11537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4001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99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Housing is inextricably connected to economic development and resiliency</a:t>
            </a:r>
            <a:endParaRPr/>
          </a:p>
        </p:txBody>
      </p:sp>
      <p:sp>
        <p:nvSpPr>
          <p:cNvPr id="381" name="Google Shape;381;p16"/>
          <p:cNvSpPr txBox="1"/>
          <p:nvPr/>
        </p:nvSpPr>
        <p:spPr>
          <a:xfrm>
            <a:off x="7253047" y="5226552"/>
            <a:ext cx="9849326" cy="4483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 b="1">
                <a:solidFill>
                  <a:srgbClr val="004AAD"/>
                </a:solidFill>
                <a:latin typeface="Open Sans"/>
                <a:ea typeface="Open Sans"/>
                <a:cs typeface="Open Sans"/>
                <a:sym typeface="Open Sans"/>
              </a:rPr>
              <a:t>Community Partners (below market loans, grants or land)</a:t>
            </a:r>
            <a:endParaRPr/>
          </a:p>
        </p:txBody>
      </p:sp>
      <p:sp>
        <p:nvSpPr>
          <p:cNvPr id="382" name="Google Shape;382;p16"/>
          <p:cNvSpPr txBox="1"/>
          <p:nvPr/>
        </p:nvSpPr>
        <p:spPr>
          <a:xfrm>
            <a:off x="7253047" y="6027287"/>
            <a:ext cx="10149483" cy="19348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474978" marR="0" lvl="1" indent="-237489" algn="l" rtl="0">
              <a:lnSpc>
                <a:spcPct val="140018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99"/>
              <a:buFont typeface="Arial"/>
              <a:buChar char="•"/>
            </a:pPr>
            <a:r>
              <a:rPr lang="en-US" sz="2199" b="0" i="0" u="none" strike="noStrike" cap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Corporate Partners - Amazon | Washington Housing Initiative (JBG SMITH) </a:t>
            </a:r>
            <a:endParaRPr/>
          </a:p>
          <a:p>
            <a:pPr marL="474978" marR="0" lvl="1" indent="-237489" algn="l" rtl="0">
              <a:lnSpc>
                <a:spcPct val="140018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99"/>
              <a:buFont typeface="Arial"/>
              <a:buChar char="•"/>
            </a:pPr>
            <a:r>
              <a:rPr lang="en-US" sz="2199" b="0" i="0" u="none" strike="noStrike" cap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Healthcare institutions - Kaiser Permanente &amp; CVS </a:t>
            </a:r>
            <a:endParaRPr/>
          </a:p>
          <a:p>
            <a:pPr marL="474978" marR="0" lvl="1" indent="-237489" algn="l" rtl="0">
              <a:lnSpc>
                <a:spcPct val="140018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99"/>
              <a:buFont typeface="Arial"/>
              <a:buChar char="•"/>
            </a:pPr>
            <a:r>
              <a:rPr lang="en-US" sz="2199" b="0" i="0" u="none" strike="noStrike" cap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Community Foundations - Local, Meyer, Cafritz, WRAG</a:t>
            </a:r>
            <a:endParaRPr/>
          </a:p>
          <a:p>
            <a:pPr marL="474978" marR="0" lvl="1" indent="-237489" algn="l" rtl="0">
              <a:lnSpc>
                <a:spcPct val="140018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99"/>
              <a:buFont typeface="Arial"/>
              <a:buChar char="•"/>
            </a:pPr>
            <a:r>
              <a:rPr lang="en-US" sz="2199" b="0" i="0" u="none" strike="noStrike" cap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Higher Education – George Mason &amp; Howard University </a:t>
            </a:r>
            <a:endParaRPr/>
          </a:p>
          <a:p>
            <a:pPr marL="474978" marR="0" lvl="1" indent="-237489" algn="l" rtl="0">
              <a:lnSpc>
                <a:spcPct val="140018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99"/>
              <a:buFont typeface="Arial"/>
              <a:buChar char="•"/>
            </a:pPr>
            <a:r>
              <a:rPr lang="en-US" sz="2199" b="0" i="0" u="none" strike="noStrike" cap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Houses of Worship - Faith Communities using land for AH</a:t>
            </a:r>
            <a:endParaRPr/>
          </a:p>
        </p:txBody>
      </p:sp>
      <p:pic>
        <p:nvPicPr>
          <p:cNvPr id="383" name="Google Shape;383;p16" descr="Amazon logo"/>
          <p:cNvPicPr preferRelativeResize="0"/>
          <p:nvPr/>
        </p:nvPicPr>
        <p:blipFill rotWithShape="1">
          <a:blip r:embed="rId13">
            <a:alphaModFix/>
          </a:blip>
          <a:srcRect/>
          <a:stretch/>
        </p:blipFill>
        <p:spPr>
          <a:xfrm>
            <a:off x="4757353" y="8737134"/>
            <a:ext cx="3134932" cy="94048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0" name="Google Shape;170;p6"/>
          <p:cNvPicPr preferRelativeResize="0"/>
          <p:nvPr/>
        </p:nvPicPr>
        <p:blipFill rotWithShape="1">
          <a:blip r:embed="rId3">
            <a:alphaModFix/>
          </a:blip>
          <a:srcRect t="7260" r="6733" b="13994"/>
          <a:stretch/>
        </p:blipFill>
        <p:spPr>
          <a:xfrm>
            <a:off x="0" y="0"/>
            <a:ext cx="18288000" cy="10287000"/>
          </a:xfrm>
          <a:prstGeom prst="rect">
            <a:avLst/>
          </a:prstGeom>
          <a:noFill/>
          <a:ln>
            <a:noFill/>
          </a:ln>
        </p:spPr>
      </p:pic>
      <p:sp>
        <p:nvSpPr>
          <p:cNvPr id="171" name="Google Shape;171;p6"/>
          <p:cNvSpPr/>
          <p:nvPr/>
        </p:nvSpPr>
        <p:spPr>
          <a:xfrm>
            <a:off x="1028700" y="675452"/>
            <a:ext cx="16230600" cy="1412993"/>
          </a:xfrm>
          <a:custGeom>
            <a:avLst/>
            <a:gdLst/>
            <a:ahLst/>
            <a:cxnLst/>
            <a:rect l="l" t="t" r="r" b="b"/>
            <a:pathLst>
              <a:path w="21139300" h="1840331" extrusionOk="0">
                <a:moveTo>
                  <a:pt x="21014840" y="1840331"/>
                </a:moveTo>
                <a:lnTo>
                  <a:pt x="124460" y="1840331"/>
                </a:lnTo>
                <a:cubicBezTo>
                  <a:pt x="55880" y="1840331"/>
                  <a:pt x="0" y="1784451"/>
                  <a:pt x="0" y="1715871"/>
                </a:cubicBezTo>
                <a:lnTo>
                  <a:pt x="0" y="124460"/>
                </a:lnTo>
                <a:cubicBezTo>
                  <a:pt x="0" y="55880"/>
                  <a:pt x="55880" y="0"/>
                  <a:pt x="124460" y="0"/>
                </a:cubicBezTo>
                <a:lnTo>
                  <a:pt x="21014840" y="0"/>
                </a:lnTo>
                <a:cubicBezTo>
                  <a:pt x="21083420" y="0"/>
                  <a:pt x="21139300" y="55880"/>
                  <a:pt x="21139300" y="124460"/>
                </a:cubicBezTo>
                <a:lnTo>
                  <a:pt x="21139300" y="1715871"/>
                </a:lnTo>
                <a:cubicBezTo>
                  <a:pt x="21139300" y="1784451"/>
                  <a:pt x="21083420" y="1840331"/>
                  <a:pt x="21014840" y="1840331"/>
                </a:cubicBezTo>
                <a:close/>
              </a:path>
            </a:pathLst>
          </a:custGeom>
          <a:solidFill>
            <a:srgbClr val="FFFFFF">
              <a:alpha val="9803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2" name="Google Shape;172;p6"/>
          <p:cNvSpPr/>
          <p:nvPr/>
        </p:nvSpPr>
        <p:spPr>
          <a:xfrm>
            <a:off x="1847452" y="2416316"/>
            <a:ext cx="14593097" cy="7584933"/>
          </a:xfrm>
          <a:custGeom>
            <a:avLst/>
            <a:gdLst/>
            <a:ahLst/>
            <a:cxnLst/>
            <a:rect l="l" t="t" r="r" b="b"/>
            <a:pathLst>
              <a:path w="13723279" h="6766361" extrusionOk="0">
                <a:moveTo>
                  <a:pt x="13598818" y="6766361"/>
                </a:moveTo>
                <a:lnTo>
                  <a:pt x="124460" y="6766361"/>
                </a:lnTo>
                <a:cubicBezTo>
                  <a:pt x="55880" y="6766361"/>
                  <a:pt x="0" y="6710481"/>
                  <a:pt x="0" y="6641902"/>
                </a:cubicBezTo>
                <a:lnTo>
                  <a:pt x="0" y="124460"/>
                </a:lnTo>
                <a:cubicBezTo>
                  <a:pt x="0" y="55880"/>
                  <a:pt x="55880" y="0"/>
                  <a:pt x="124460" y="0"/>
                </a:cubicBezTo>
                <a:lnTo>
                  <a:pt x="13598818" y="0"/>
                </a:lnTo>
                <a:cubicBezTo>
                  <a:pt x="13667398" y="0"/>
                  <a:pt x="13723279" y="55880"/>
                  <a:pt x="13723279" y="124460"/>
                </a:cubicBezTo>
                <a:lnTo>
                  <a:pt x="13723279" y="6641902"/>
                </a:lnTo>
                <a:cubicBezTo>
                  <a:pt x="13723279" y="6710481"/>
                  <a:pt x="13667398" y="6766361"/>
                  <a:pt x="13598818" y="6766361"/>
                </a:cubicBezTo>
                <a:close/>
              </a:path>
            </a:pathLst>
          </a:custGeom>
          <a:solidFill>
            <a:srgbClr val="FFFFFF">
              <a:alpha val="84705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en-US" sz="3600" dirty="0"/>
              <a:t>There is a </a:t>
            </a:r>
            <a:r>
              <a:rPr lang="en-US" sz="3600" b="1" dirty="0">
                <a:solidFill>
                  <a:srgbClr val="00B050"/>
                </a:solidFill>
              </a:rPr>
              <a:t>$156,000 </a:t>
            </a:r>
            <a:r>
              <a:rPr lang="en-US" sz="3600" dirty="0"/>
              <a:t>gap in median home value between Black and white residents in the DMV.</a:t>
            </a:r>
          </a:p>
          <a:p>
            <a:pPr lvl="0"/>
            <a:endParaRPr lang="en-US" sz="3600" dirty="0"/>
          </a:p>
          <a:p>
            <a:pPr lvl="0"/>
            <a:r>
              <a:rPr lang="en-US" sz="3600" dirty="0"/>
              <a:t>Additionally, Black residents are nearly </a:t>
            </a:r>
            <a:r>
              <a:rPr lang="en-US" sz="3600" b="1" dirty="0">
                <a:solidFill>
                  <a:srgbClr val="00B050"/>
                </a:solidFill>
              </a:rPr>
              <a:t>two times </a:t>
            </a:r>
            <a:r>
              <a:rPr lang="en-US" sz="3600" dirty="0"/>
              <a:t>as likely to be rent-burdened. </a:t>
            </a:r>
          </a:p>
          <a:p>
            <a:pPr lvl="0"/>
            <a:endParaRPr lang="en-US" sz="3600" dirty="0"/>
          </a:p>
          <a:p>
            <a:pPr lvl="0"/>
            <a:r>
              <a:rPr lang="en-US" sz="3600" dirty="0"/>
              <a:t>Both of these factors contribute to the difficulties Black residents experience when trying to accumulate generational wealth through homeownership.</a:t>
            </a:r>
          </a:p>
          <a:p>
            <a:pPr lvl="0"/>
            <a:endParaRPr lang="en-US" sz="4000" dirty="0"/>
          </a:p>
          <a:p>
            <a:r>
              <a:rPr lang="en-US" sz="4000" dirty="0"/>
              <a:t>--</a:t>
            </a:r>
            <a:r>
              <a:rPr lang="en-US" sz="2800" b="1" dirty="0"/>
              <a:t>Brookings Institution, </a:t>
            </a:r>
            <a:r>
              <a:rPr lang="en-US" sz="2800" b="1" i="1" dirty="0"/>
              <a:t>Economic disparities in the Washington, D.C. metro region provide opportunities for policy action, </a:t>
            </a:r>
            <a:r>
              <a:rPr lang="en-US" sz="2800" b="1" dirty="0"/>
              <a:t>April 27, 2022</a:t>
            </a:r>
          </a:p>
          <a:p>
            <a:pPr lvl="0"/>
            <a:endParaRPr sz="4000" i="1" dirty="0"/>
          </a:p>
        </p:txBody>
      </p:sp>
      <p:sp>
        <p:nvSpPr>
          <p:cNvPr id="175" name="Google Shape;175;p6"/>
          <p:cNvSpPr txBox="1"/>
          <p:nvPr/>
        </p:nvSpPr>
        <p:spPr>
          <a:xfrm>
            <a:off x="828675" y="675452"/>
            <a:ext cx="18145125" cy="11633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 b="1" i="0" u="none" strike="noStrike" cap="none" dirty="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Racial Homeownership Gap = Racial Wealth Gap</a:t>
            </a:r>
            <a:endParaRPr sz="5400" dirty="0"/>
          </a:p>
        </p:txBody>
      </p:sp>
    </p:spTree>
    <p:extLst>
      <p:ext uri="{BB962C8B-B14F-4D97-AF65-F5344CB8AC3E}">
        <p14:creationId xmlns:p14="http://schemas.microsoft.com/office/powerpoint/2010/main" val="396405641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2226</TotalTime>
  <Words>706</Words>
  <Application>Microsoft Macintosh PowerPoint</Application>
  <PresentationFormat>Custom</PresentationFormat>
  <Paragraphs>92</Paragraphs>
  <Slides>11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Calibri</vt:lpstr>
      <vt:lpstr>Open Sans Light</vt:lpstr>
      <vt:lpstr>Open Sans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Jill Norcross</cp:lastModifiedBy>
  <cp:revision>16</cp:revision>
  <dcterms:created xsi:type="dcterms:W3CDTF">2006-08-16T00:00:00Z</dcterms:created>
  <dcterms:modified xsi:type="dcterms:W3CDTF">2023-06-29T12:24:07Z</dcterms:modified>
</cp:coreProperties>
</file>