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9"/>
  </p:notesMasterIdLst>
  <p:sldIdLst>
    <p:sldId id="322" r:id="rId2"/>
    <p:sldId id="320" r:id="rId3"/>
    <p:sldId id="323" r:id="rId4"/>
    <p:sldId id="324" r:id="rId5"/>
    <p:sldId id="325" r:id="rId6"/>
    <p:sldId id="270" r:id="rId7"/>
    <p:sldId id="481" r:id="rId8"/>
    <p:sldId id="326" r:id="rId9"/>
    <p:sldId id="327" r:id="rId10"/>
    <p:sldId id="265" r:id="rId11"/>
    <p:sldId id="266" r:id="rId12"/>
    <p:sldId id="262" r:id="rId13"/>
    <p:sldId id="259" r:id="rId14"/>
    <p:sldId id="260" r:id="rId15"/>
    <p:sldId id="261" r:id="rId16"/>
    <p:sldId id="482" r:id="rId17"/>
    <p:sldId id="483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6537D1-C8EC-4A87-9597-5502C386477C}" v="7" dt="2023-06-28T21:29:40.8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3" autoAdjust="0"/>
    <p:restoredTop sz="93686" autoAdjust="0"/>
  </p:normalViewPr>
  <p:slideViewPr>
    <p:cSldViewPr snapToGrid="0">
      <p:cViewPr>
        <p:scale>
          <a:sx n="62" d="100"/>
          <a:sy n="62" d="100"/>
        </p:scale>
        <p:origin x="2454" y="10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mud, Abdirazak M" userId="efa76128-7a71-41ee-a859-4b95cc22e675" providerId="ADAL" clId="{3B6537D1-C8EC-4A87-9597-5502C386477C}"/>
    <pc:docChg chg="undo custSel addSld delSld modSld">
      <pc:chgData name="Hamud, Abdirazak M" userId="efa76128-7a71-41ee-a859-4b95cc22e675" providerId="ADAL" clId="{3B6537D1-C8EC-4A87-9597-5502C386477C}" dt="2023-06-28T21:46:19.377" v="116" actId="21"/>
      <pc:docMkLst>
        <pc:docMk/>
      </pc:docMkLst>
      <pc:sldChg chg="del">
        <pc:chgData name="Hamud, Abdirazak M" userId="efa76128-7a71-41ee-a859-4b95cc22e675" providerId="ADAL" clId="{3B6537D1-C8EC-4A87-9597-5502C386477C}" dt="2023-06-28T21:26:21.033" v="78" actId="2696"/>
        <pc:sldMkLst>
          <pc:docMk/>
          <pc:sldMk cId="1341273733" sldId="258"/>
        </pc:sldMkLst>
      </pc:sldChg>
      <pc:sldChg chg="modSp mod">
        <pc:chgData name="Hamud, Abdirazak M" userId="efa76128-7a71-41ee-a859-4b95cc22e675" providerId="ADAL" clId="{3B6537D1-C8EC-4A87-9597-5502C386477C}" dt="2023-06-28T21:20:29.281" v="68" actId="20577"/>
        <pc:sldMkLst>
          <pc:docMk/>
          <pc:sldMk cId="1043175122" sldId="270"/>
        </pc:sldMkLst>
        <pc:spChg chg="mod">
          <ac:chgData name="Hamud, Abdirazak M" userId="efa76128-7a71-41ee-a859-4b95cc22e675" providerId="ADAL" clId="{3B6537D1-C8EC-4A87-9597-5502C386477C}" dt="2023-06-28T21:20:29.281" v="68" actId="20577"/>
          <ac:spMkLst>
            <pc:docMk/>
            <pc:sldMk cId="1043175122" sldId="270"/>
            <ac:spMk id="2" creationId="{7B33E650-6A79-1F26-D52E-965454C4F119}"/>
          </ac:spMkLst>
        </pc:spChg>
      </pc:sldChg>
      <pc:sldChg chg="delSp modSp mod">
        <pc:chgData name="Hamud, Abdirazak M" userId="efa76128-7a71-41ee-a859-4b95cc22e675" providerId="ADAL" clId="{3B6537D1-C8EC-4A87-9597-5502C386477C}" dt="2023-06-28T21:46:19.377" v="116" actId="21"/>
        <pc:sldMkLst>
          <pc:docMk/>
          <pc:sldMk cId="1746350700" sldId="322"/>
        </pc:sldMkLst>
        <pc:spChg chg="mod">
          <ac:chgData name="Hamud, Abdirazak M" userId="efa76128-7a71-41ee-a859-4b95cc22e675" providerId="ADAL" clId="{3B6537D1-C8EC-4A87-9597-5502C386477C}" dt="2023-06-28T21:31:09.958" v="109" actId="20577"/>
          <ac:spMkLst>
            <pc:docMk/>
            <pc:sldMk cId="1746350700" sldId="322"/>
            <ac:spMk id="2" creationId="{050084B8-E4B5-C471-9448-C0A0A63738DE}"/>
          </ac:spMkLst>
        </pc:spChg>
        <pc:spChg chg="mod">
          <ac:chgData name="Hamud, Abdirazak M" userId="efa76128-7a71-41ee-a859-4b95cc22e675" providerId="ADAL" clId="{3B6537D1-C8EC-4A87-9597-5502C386477C}" dt="2023-06-28T21:27:46.988" v="87" actId="20577"/>
          <ac:spMkLst>
            <pc:docMk/>
            <pc:sldMk cId="1746350700" sldId="322"/>
            <ac:spMk id="3" creationId="{3AC5623B-05CB-E0B5-82DD-29ABD89D714F}"/>
          </ac:spMkLst>
        </pc:spChg>
        <pc:spChg chg="del">
          <ac:chgData name="Hamud, Abdirazak M" userId="efa76128-7a71-41ee-a859-4b95cc22e675" providerId="ADAL" clId="{3B6537D1-C8EC-4A87-9597-5502C386477C}" dt="2023-06-28T21:46:19.377" v="116" actId="21"/>
          <ac:spMkLst>
            <pc:docMk/>
            <pc:sldMk cId="1746350700" sldId="322"/>
            <ac:spMk id="4" creationId="{F38B4A7E-4E2D-3BF9-6C22-CA2C6EEA0CA1}"/>
          </ac:spMkLst>
        </pc:spChg>
      </pc:sldChg>
      <pc:sldChg chg="modSp mod">
        <pc:chgData name="Hamud, Abdirazak M" userId="efa76128-7a71-41ee-a859-4b95cc22e675" providerId="ADAL" clId="{3B6537D1-C8EC-4A87-9597-5502C386477C}" dt="2023-06-28T21:45:13.850" v="115" actId="120"/>
        <pc:sldMkLst>
          <pc:docMk/>
          <pc:sldMk cId="1088026289" sldId="324"/>
        </pc:sldMkLst>
        <pc:spChg chg="mod">
          <ac:chgData name="Hamud, Abdirazak M" userId="efa76128-7a71-41ee-a859-4b95cc22e675" providerId="ADAL" clId="{3B6537D1-C8EC-4A87-9597-5502C386477C}" dt="2023-06-28T21:45:13.850" v="115" actId="120"/>
          <ac:spMkLst>
            <pc:docMk/>
            <pc:sldMk cId="1088026289" sldId="324"/>
            <ac:spMk id="7" creationId="{E178CCDD-8DC5-8FE6-851D-0A210A63E264}"/>
          </ac:spMkLst>
        </pc:spChg>
      </pc:sldChg>
      <pc:sldChg chg="modSp mod">
        <pc:chgData name="Hamud, Abdirazak M" userId="efa76128-7a71-41ee-a859-4b95cc22e675" providerId="ADAL" clId="{3B6537D1-C8EC-4A87-9597-5502C386477C}" dt="2023-06-28T21:19:40.464" v="66" actId="120"/>
        <pc:sldMkLst>
          <pc:docMk/>
          <pc:sldMk cId="3170369365" sldId="325"/>
        </pc:sldMkLst>
        <pc:spChg chg="mod">
          <ac:chgData name="Hamud, Abdirazak M" userId="efa76128-7a71-41ee-a859-4b95cc22e675" providerId="ADAL" clId="{3B6537D1-C8EC-4A87-9597-5502C386477C}" dt="2023-06-28T21:19:40.464" v="66" actId="120"/>
          <ac:spMkLst>
            <pc:docMk/>
            <pc:sldMk cId="3170369365" sldId="325"/>
            <ac:spMk id="7" creationId="{E178CCDD-8DC5-8FE6-851D-0A210A63E264}"/>
          </ac:spMkLst>
        </pc:spChg>
      </pc:sldChg>
      <pc:sldChg chg="modSp mod">
        <pc:chgData name="Hamud, Abdirazak M" userId="efa76128-7a71-41ee-a859-4b95cc22e675" providerId="ADAL" clId="{3B6537D1-C8EC-4A87-9597-5502C386477C}" dt="2023-06-28T21:37:09.320" v="113" actId="20577"/>
        <pc:sldMkLst>
          <pc:docMk/>
          <pc:sldMk cId="565464596" sldId="326"/>
        </pc:sldMkLst>
        <pc:spChg chg="mod">
          <ac:chgData name="Hamud, Abdirazak M" userId="efa76128-7a71-41ee-a859-4b95cc22e675" providerId="ADAL" clId="{3B6537D1-C8EC-4A87-9597-5502C386477C}" dt="2023-06-28T21:37:09.320" v="113" actId="20577"/>
          <ac:spMkLst>
            <pc:docMk/>
            <pc:sldMk cId="565464596" sldId="326"/>
            <ac:spMk id="2" creationId="{00000000-0000-0000-0000-000000000000}"/>
          </ac:spMkLst>
        </pc:spChg>
      </pc:sldChg>
      <pc:sldChg chg="modSp mod">
        <pc:chgData name="Hamud, Abdirazak M" userId="efa76128-7a71-41ee-a859-4b95cc22e675" providerId="ADAL" clId="{3B6537D1-C8EC-4A87-9597-5502C386477C}" dt="2023-06-28T21:20:35.320" v="70" actId="20577"/>
        <pc:sldMkLst>
          <pc:docMk/>
          <pc:sldMk cId="3450750234" sldId="481"/>
        </pc:sldMkLst>
        <pc:spChg chg="mod">
          <ac:chgData name="Hamud, Abdirazak M" userId="efa76128-7a71-41ee-a859-4b95cc22e675" providerId="ADAL" clId="{3B6537D1-C8EC-4A87-9597-5502C386477C}" dt="2023-06-28T21:20:35.320" v="70" actId="20577"/>
          <ac:spMkLst>
            <pc:docMk/>
            <pc:sldMk cId="3450750234" sldId="481"/>
            <ac:spMk id="2" creationId="{7B33E650-6A79-1F26-D52E-965454C4F119}"/>
          </ac:spMkLst>
        </pc:spChg>
      </pc:sldChg>
      <pc:sldChg chg="modSp add mod">
        <pc:chgData name="Hamud, Abdirazak M" userId="efa76128-7a71-41ee-a859-4b95cc22e675" providerId="ADAL" clId="{3B6537D1-C8EC-4A87-9597-5502C386477C}" dt="2023-06-28T21:38:00.570" v="114" actId="255"/>
        <pc:sldMkLst>
          <pc:docMk/>
          <pc:sldMk cId="1049227451" sldId="482"/>
        </pc:sldMkLst>
        <pc:spChg chg="mod">
          <ac:chgData name="Hamud, Abdirazak M" userId="efa76128-7a71-41ee-a859-4b95cc22e675" providerId="ADAL" clId="{3B6537D1-C8EC-4A87-9597-5502C386477C}" dt="2023-06-28T21:22:32.092" v="73" actId="120"/>
          <ac:spMkLst>
            <pc:docMk/>
            <pc:sldMk cId="1049227451" sldId="482"/>
            <ac:spMk id="2" creationId="{930E2A05-CC64-57DA-6657-A6304F2CA3E0}"/>
          </ac:spMkLst>
        </pc:spChg>
        <pc:spChg chg="mod">
          <ac:chgData name="Hamud, Abdirazak M" userId="efa76128-7a71-41ee-a859-4b95cc22e675" providerId="ADAL" clId="{3B6537D1-C8EC-4A87-9597-5502C386477C}" dt="2023-06-28T21:38:00.570" v="114" actId="255"/>
          <ac:spMkLst>
            <pc:docMk/>
            <pc:sldMk cId="1049227451" sldId="482"/>
            <ac:spMk id="5" creationId="{17443F75-1A28-43EF-DB6A-8C7340899796}"/>
          </ac:spMkLst>
        </pc:spChg>
      </pc:sldChg>
      <pc:sldChg chg="modSp add mod">
        <pc:chgData name="Hamud, Abdirazak M" userId="efa76128-7a71-41ee-a859-4b95cc22e675" providerId="ADAL" clId="{3B6537D1-C8EC-4A87-9597-5502C386477C}" dt="2023-06-28T21:23:35.173" v="77" actId="20577"/>
        <pc:sldMkLst>
          <pc:docMk/>
          <pc:sldMk cId="2596666491" sldId="483"/>
        </pc:sldMkLst>
        <pc:spChg chg="mod">
          <ac:chgData name="Hamud, Abdirazak M" userId="efa76128-7a71-41ee-a859-4b95cc22e675" providerId="ADAL" clId="{3B6537D1-C8EC-4A87-9597-5502C386477C}" dt="2023-06-28T21:23:30.506" v="76"/>
          <ac:spMkLst>
            <pc:docMk/>
            <pc:sldMk cId="2596666491" sldId="483"/>
            <ac:spMk id="2" creationId="{930E2A05-CC64-57DA-6657-A6304F2CA3E0}"/>
          </ac:spMkLst>
        </pc:spChg>
        <pc:spChg chg="mod">
          <ac:chgData name="Hamud, Abdirazak M" userId="efa76128-7a71-41ee-a859-4b95cc22e675" providerId="ADAL" clId="{3B6537D1-C8EC-4A87-9597-5502C386477C}" dt="2023-06-28T21:23:35.173" v="77" actId="20577"/>
          <ac:spMkLst>
            <pc:docMk/>
            <pc:sldMk cId="2596666491" sldId="483"/>
            <ac:spMk id="5" creationId="{17443F75-1A28-43EF-DB6A-8C734089979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FA4B167-B093-4FC9-8AA1-3FB07B1D7128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11D5D98-1807-4293-A639-FC8AC11A36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50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5D98-1807-4293-A639-FC8AC11A36F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66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5D98-1807-4293-A639-FC8AC11A36F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5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5D98-1807-4293-A639-FC8AC11A36F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097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5D98-1807-4293-A639-FC8AC11A36F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162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D5D98-1807-4293-A639-FC8AC11A36F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571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+mj-lt"/>
              </a:rPr>
              <a:t>Landings I and II – 292 units</a:t>
            </a:r>
          </a:p>
          <a:p>
            <a:r>
              <a:rPr lang="en-US" sz="1200" dirty="0">
                <a:latin typeface="+mj-lt"/>
              </a:rPr>
              <a:t>Colvin Woods – 259 units</a:t>
            </a:r>
          </a:p>
          <a:p>
            <a:r>
              <a:rPr lang="en-US" sz="1200" dirty="0">
                <a:latin typeface="+mj-lt"/>
              </a:rPr>
              <a:t>Cityside – 569 units </a:t>
            </a:r>
          </a:p>
          <a:p>
            <a:r>
              <a:rPr lang="en-US" sz="1200" dirty="0" err="1">
                <a:latin typeface="+mj-lt"/>
              </a:rPr>
              <a:t>Murraygate</a:t>
            </a:r>
            <a:r>
              <a:rPr lang="en-US" sz="1200" dirty="0">
                <a:latin typeface="+mj-lt"/>
              </a:rPr>
              <a:t> – 200 units, completed renovation</a:t>
            </a:r>
          </a:p>
          <a:p>
            <a:endParaRPr lang="en-US" sz="1200" dirty="0">
              <a:latin typeface="+mj-lt"/>
            </a:endParaRPr>
          </a:p>
          <a:p>
            <a:r>
              <a:rPr lang="en-US" sz="1200" dirty="0">
                <a:latin typeface="+mj-lt"/>
              </a:rPr>
              <a:t>Total of 1,321 units in the past two years </a:t>
            </a:r>
          </a:p>
          <a:p>
            <a:endParaRPr lang="en-US" sz="1200" dirty="0">
              <a:latin typeface="+mj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6012FF-6A79-4310-8D30-87A8B72E77E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38246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12F094-695B-44B7-AE8F-9B3CB06C3A47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6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0F27-7AF7-0074-C069-DA2107EB5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71108B-FE05-C09F-2619-B97A1270D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02D56-51BA-13BB-6FA7-942F1026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E76D-63CE-4086-ADE7-DF590D20BA9D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E676E9-DEAB-2356-4FB5-20B726F7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0C30-767B-D4B9-E797-07F22F2EC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2FB9918-26A2-BB1B-B0A8-B35E2B8936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043" cy="173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18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70D2E-9B47-82A8-B143-7BE5EF0F9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4EC623-5146-10F0-62A3-B830B57D0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E70648-3321-2038-B2DA-DB256A873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358C-ADE3-4C84-8EDE-32515EFBFB32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23F514-7CA0-103A-0DE9-D1D01619C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8F64F-D777-8878-2A5F-FAA396D17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79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DFA6BC-B399-2D6D-59D5-3B3A08FE1E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E9023B-ECBB-70DF-922B-6DD4DF1281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E23F4-C053-E957-AA46-0517A05DE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A5E36-E086-4933-B6D7-67559EFA823D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A6F99-95C6-52C1-672C-0FB96B6D3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904D-D7FD-718F-5892-C90C4614C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85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7D95F-687A-4B06-BE83-DE154DFC0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0CA2D-F2DC-40AC-8235-61CA788F8B0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B9F96-E302-43EF-A0B3-46A7D79A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562" y="330350"/>
            <a:ext cx="11171208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433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07E4-9736-4CAA-9521-B5D6FA2D0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419B1-00C4-1470-DF00-753345BD6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427F4-4153-E33B-8F6E-AAED8FBAF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708CB-79D8-4E8C-A4ED-9043C766A143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719552-D4D7-D79E-3E8B-D37FF5F23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4CF4-B986-E69F-1056-C14DB4A76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938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C9D79-488F-693F-AB3B-2D40A59F9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6BA04-C763-BA9E-396E-2A3157B3E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5E38F-5E46-7A53-09A1-01FB9BE5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6EB4E-B1F5-48DE-B4E8-A92D40FC7F21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4FC7B-D579-C946-6DA4-E8E422D58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A07143-ECAE-1915-5266-0ECE380E4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52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B7852-627A-F92F-AF28-26ADF7E17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525C3-EAC6-03F7-8EC9-DA9BBD548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C8D47C-D692-0021-BDCE-01D63460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1BAEB-0022-B605-3608-CC32D6E7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A840-58EA-42B2-8AC6-68C36A146570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E30576-FEEF-EFFF-F475-A8D1EED29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E76225-4DC3-268C-9792-8D1732A8C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0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DC634-BC0F-68DE-85A9-1E2C8275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B8A3A-31B9-D3F3-6781-8889060B2A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A44CD1-CF76-EB5A-8761-35EA9D6AEC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F92450-8A93-8C2F-9AFA-C7A4BA19AC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1D46C7-7A6D-E1B0-2D66-62AFB0A6B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C86AE-C55A-69D1-1EB8-53BC76ACC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C4267-1E7F-4845-BE64-B23E833B1BF1}" type="datetime1">
              <a:rPr lang="en-US" smtClean="0"/>
              <a:t>6/28/2023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BE92C9-2E87-796E-7F0C-86E9CB12F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E549F-96C9-CAD2-04A6-52A4D4AE2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843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A46C7-8870-C5F8-97BC-27092E715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EFE95E-C442-BE1D-F357-91C674353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DFE5E-BCD9-4373-9E22-F5D1887D3460}" type="datetime1">
              <a:rPr lang="en-US" smtClean="0"/>
              <a:t>6/28/2023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98C92B-3CF4-6ED8-7EB1-6C42BC51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5FFDE9-157E-5475-D15D-09A93521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03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9CDEA-A8F4-BBFF-6B24-0F433EF2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75B96-EADF-43E9-818B-FA0A2A39BE31}" type="datetime1">
              <a:rPr lang="en-US" smtClean="0"/>
              <a:t>6/28/2023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013D71-C315-0458-2BBB-EC31A523D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D8E21-024D-334C-10DF-BA5352B15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25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B6C2D-DF36-95C6-F757-44BA730D8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D8B2D-BA90-11FD-47C7-C019334D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7CEC1E-A10E-6D72-3606-3EFC9C6A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F1B71-F796-8DC0-5A73-1C2ED3DCB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9F67E-DA28-4348-A0E0-46FE90652D53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99AB5-C63C-E52A-F4F4-25B0E421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D95B5F-7E4D-1318-A038-E0A96F970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1953-577F-9F84-BF96-CDEFFD2E6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52BA30-3A72-18C0-FAB6-C889889B12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E5F051-138E-A058-70B1-597870F563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7B63D-ED9E-D7BA-027A-07191AB32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5A3DC-EEC1-4C0E-8710-50745337D103}" type="datetime1">
              <a:rPr lang="en-US" smtClean="0"/>
              <a:t>6/28/2023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0E637-88F5-3C15-452C-8CAEC92E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AED7D-91DF-DB2D-91B7-BC410654B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1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25F39B-A95B-7DA0-D355-6F02C281B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C26B6D-5A5F-0FD6-20F0-044007DAC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CAE0D9-83FF-0548-1A97-60CF47B4B1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5A351-1BD3-4853-9BFF-8888F0DDACED}" type="datetime1">
              <a:rPr lang="en-US" smtClean="0"/>
              <a:t>6/28/2023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7D8F-A476-3455-9915-384093669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2C117-4E20-BDA1-5FDB-823D15A84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781B5-2F91-4005-A2B6-7D79590D9D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irfaxcounty.gov/housing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irfaxcounty.gov/housing/rentalhousing" TargetMode="External"/><Relationship Id="rId2" Type="http://schemas.openxmlformats.org/officeDocument/2006/relationships/hyperlink" Target="https://www.fairfaxcounty.gov/housing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fairfaxcounty.gov/housing/homeownership" TargetMode="External"/><Relationship Id="rId4" Type="http://schemas.openxmlformats.org/officeDocument/2006/relationships/hyperlink" Target="https://www.fairfaxcounty.gov/housing/rentalhousing/privately-owned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0084B8-E4B5-C471-9448-C0A0A6373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5868809"/>
          </a:xfrm>
        </p:spPr>
        <p:txBody>
          <a:bodyPr anchor="b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altLang="en-US" sz="3600" b="1" dirty="0">
                <a:solidFill>
                  <a:srgbClr val="FFFFFF"/>
                </a:solidFill>
                <a:ea typeface="+mn-ea"/>
                <a:cs typeface="+mn-cs"/>
              </a:rPr>
              <a:t>NVAR</a:t>
            </a:r>
            <a:br>
              <a:rPr lang="en-US" altLang="en-US" sz="3600" b="1" dirty="0">
                <a:solidFill>
                  <a:srgbClr val="FFFFFF"/>
                </a:solidFill>
                <a:ea typeface="+mn-ea"/>
                <a:cs typeface="+mn-cs"/>
              </a:rPr>
            </a:br>
            <a:br>
              <a:rPr lang="en-US" altLang="en-US" sz="3600" b="1" dirty="0">
                <a:solidFill>
                  <a:srgbClr val="FFFFFF"/>
                </a:solidFill>
                <a:ea typeface="+mn-ea"/>
                <a:cs typeface="+mn-cs"/>
              </a:rPr>
            </a:br>
            <a:r>
              <a:rPr lang="en-US" altLang="en-US" sz="3600" b="1" dirty="0">
                <a:solidFill>
                  <a:srgbClr val="FFFFFF"/>
                </a:solidFill>
                <a:ea typeface="+mn-ea"/>
                <a:cs typeface="+mn-cs"/>
              </a:rPr>
              <a:t>Discovering Affordable Housing</a:t>
            </a:r>
            <a:br>
              <a:rPr lang="en-US" altLang="en-US" sz="3600" b="1" dirty="0">
                <a:solidFill>
                  <a:srgbClr val="FFFFFF"/>
                </a:solidFill>
                <a:ea typeface="+mn-ea"/>
                <a:cs typeface="+mn-cs"/>
              </a:rPr>
            </a:br>
            <a:br>
              <a:rPr lang="en-US" altLang="en-US" sz="3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br>
              <a:rPr lang="en-US" altLang="en-US" sz="3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br>
              <a:rPr lang="en-US" altLang="en-US" sz="3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r>
              <a:rPr lang="en-US" altLang="en-US" sz="36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June 29, 2023</a:t>
            </a:r>
            <a:br>
              <a:rPr lang="en-US" altLang="en-US" sz="2200" dirty="0">
                <a:solidFill>
                  <a:srgbClr val="FFFFFF"/>
                </a:solidFill>
                <a:latin typeface="+mn-lt"/>
                <a:ea typeface="+mn-ea"/>
                <a:cs typeface="+mn-cs"/>
              </a:rPr>
            </a:br>
            <a:endParaRPr lang="en-US" sz="2200" dirty="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5623B-05CB-E0B5-82DD-29ABD89D71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827" y="758337"/>
            <a:ext cx="8114550" cy="5546047"/>
          </a:xfrm>
        </p:spPr>
        <p:txBody>
          <a:bodyPr anchor="ctr">
            <a:norm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200" dirty="0"/>
              <a:t>Fairfax County Department of Housing and Community Development 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en-US" altLang="en-US" sz="3200" dirty="0"/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dirty="0"/>
              <a:t>Abdi Hamud, Senior Program Manager,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dirty="0"/>
              <a:t>Homeownership and Relocation Services Division</a:t>
            </a:r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en-US" dirty="0"/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2800" dirty="0">
                <a:hlinkClick r:id="rId2"/>
              </a:rPr>
              <a:t>https://www.fairfaxcounty.gov/housing/</a:t>
            </a:r>
            <a:endParaRPr lang="en-US" sz="2800" dirty="0"/>
          </a:p>
          <a:p>
            <a:pPr algn="ctr">
              <a:spcBef>
                <a:spcPct val="0"/>
              </a:spcBef>
              <a:spcAft>
                <a:spcPts val="600"/>
              </a:spcAft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46350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4ADF5F42-5094-9380-55B8-AE367135EAEE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7" y="348865"/>
            <a:ext cx="10044023" cy="8777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Financing Affordable Housing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72C428-55D6-A390-6BE4-280118749D08}"/>
              </a:ext>
            </a:extLst>
          </p:cNvPr>
          <p:cNvSpPr txBox="1"/>
          <p:nvPr/>
        </p:nvSpPr>
        <p:spPr>
          <a:xfrm>
            <a:off x="-2" y="1679758"/>
            <a:ext cx="88848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96" algn="just" defTabSz="658368">
              <a:spcAft>
                <a:spcPts val="600"/>
              </a:spcAft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the last fiscal year, the FCRHA and Fairfax County have worked to responsibly make strategic investments to develop and preserve affordable housing.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E0DFEA-E194-C193-332F-6A75E0159423}"/>
              </a:ext>
            </a:extLst>
          </p:cNvPr>
          <p:cNvSpPr txBox="1"/>
          <p:nvPr/>
        </p:nvSpPr>
        <p:spPr>
          <a:xfrm>
            <a:off x="152402" y="2880087"/>
            <a:ext cx="8786855" cy="3862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872" algn="just" defTabSz="65836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Local Resources - $142.2 million (FY 2022)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Affordable Housing Development and Investment Fund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FCRHA Funds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FCRHA Bonds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Tysons Housing Trust Fund (Proffer Financing) </a:t>
            </a:r>
          </a:p>
          <a:p>
            <a:pPr defTabSz="658368">
              <a:spcAft>
                <a:spcPts val="600"/>
              </a:spcAft>
            </a:pP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R="1872" algn="just" defTabSz="658368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Federal Funds - $15.9 million (FY 2022)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American Rescue Plan Act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Community Development Block Grant </a:t>
            </a:r>
          </a:p>
          <a:p>
            <a:pPr marL="205740" indent="-205740" defTabSz="658368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HOME Investment Partnerships Program </a:t>
            </a:r>
            <a:endParaRPr lang="en-US" sz="2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7D3CE31-E87F-CE40-291C-F657ADBA2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5753" y="6085580"/>
            <a:ext cx="118694" cy="219804"/>
          </a:xfrm>
          <a:prstGeom prst="rect">
            <a:avLst/>
          </a:prstGeom>
        </p:spPr>
      </p:pic>
      <p:pic>
        <p:nvPicPr>
          <p:cNvPr id="4" name="Picture 3" descr="Text, website&#10;&#10;Description automatically generated with medium confidence">
            <a:extLst>
              <a:ext uri="{FF2B5EF4-FFF2-40B4-BE49-F238E27FC236}">
                <a16:creationId xmlns:a16="http://schemas.microsoft.com/office/drawing/2014/main" id="{1662B639-D9DB-CE2D-5D0A-A3EAF02EDA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28" t="15116"/>
          <a:stretch/>
        </p:blipFill>
        <p:spPr>
          <a:xfrm>
            <a:off x="8993687" y="0"/>
            <a:ext cx="3198311" cy="692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78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D833DB7-2D9E-7C16-BB15-93009B9BC216}"/>
              </a:ext>
            </a:extLst>
          </p:cNvPr>
          <p:cNvSpPr txBox="1"/>
          <p:nvPr/>
        </p:nvSpPr>
        <p:spPr>
          <a:xfrm>
            <a:off x="588144" y="1254038"/>
            <a:ext cx="631077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</a:rPr>
              <a:t>The FCRHA administers the county’s Affordable Dwelling Unit and Workforce Dwelling Unit programs which incentivize the inclusion of affordable units within market-rate for-sale and rental communities. </a:t>
            </a:r>
            <a:endParaRPr lang="en-US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A1973EF-5400-7919-7DF9-B8ECF30EB6DA}"/>
              </a:ext>
            </a:extLst>
          </p:cNvPr>
          <p:cNvSpPr txBox="1"/>
          <p:nvPr/>
        </p:nvSpPr>
        <p:spPr>
          <a:xfrm>
            <a:off x="588144" y="3369091"/>
            <a:ext cx="6554353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In FY 2022: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269 Workforce Dwelling Units (WDU)s were constructed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88 Affordable Dwelling Units (ADUs) were constructed </a:t>
            </a:r>
          </a:p>
          <a:p>
            <a:pPr algn="ctr"/>
            <a:endParaRPr lang="en-US" sz="20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algn="ctr"/>
            <a:r>
              <a:rPr lang="en-US" sz="2000" b="1" i="1" dirty="0">
                <a:solidFill>
                  <a:srgbClr val="000000"/>
                </a:solidFill>
              </a:rPr>
              <a:t>A total of 4,942 units have been produced through these programs  (3,017 ADUs and 1,925 WDUs)</a:t>
            </a:r>
            <a:endParaRPr lang="en-US" sz="2000" b="1" i="1" dirty="0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CDE5C896-1790-07C2-5129-2A3F7D113662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318810"/>
            <a:ext cx="8130746" cy="4572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en-US" sz="3600" b="1" dirty="0">
                <a:cs typeface="Arial" panose="020B0604020202020204" pitchFamily="34" charset="0"/>
              </a:rPr>
              <a:t>Inclusionary Zoning</a:t>
            </a:r>
          </a:p>
        </p:txBody>
      </p:sp>
      <p:pic>
        <p:nvPicPr>
          <p:cNvPr id="6" name="Picture 5" descr="Graphical user interface, Word&#10;&#10;Description automatically generated">
            <a:extLst>
              <a:ext uri="{FF2B5EF4-FFF2-40B4-BE49-F238E27FC236}">
                <a16:creationId xmlns:a16="http://schemas.microsoft.com/office/drawing/2014/main" id="{7CF8A50E-341A-AD68-7668-D067D7556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0" t="17397" b="23244"/>
          <a:stretch/>
        </p:blipFill>
        <p:spPr>
          <a:xfrm>
            <a:off x="8130746" y="0"/>
            <a:ext cx="4061254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4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36D1912D-ADC1-C752-A399-FA1703A2AD42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Homeownership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776D94-6FE5-E10C-61D7-DAE9E72D2AB3}"/>
              </a:ext>
            </a:extLst>
          </p:cNvPr>
          <p:cNvSpPr txBox="1"/>
          <p:nvPr/>
        </p:nvSpPr>
        <p:spPr>
          <a:xfrm>
            <a:off x="239486" y="1970314"/>
            <a:ext cx="11732645" cy="4031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3600"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The FCRHA provides qualified residents with opportunities to purchase homes at below-market prices and provides down payment assistance, reduced interest rates, and homebuyer education resources.</a:t>
            </a:r>
          </a:p>
          <a:p>
            <a:pPr marR="3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FY 2022, the FCRHA: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Assisted 71 new homebuyers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Issued $560,000 in down payment assistance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Sponsored over $11 million sponsored in first-trust </a:t>
            </a:r>
            <a:br>
              <a:rPr lang="en-US" sz="2400" dirty="0"/>
            </a:br>
            <a:r>
              <a:rPr lang="en-US" sz="2400" dirty="0"/>
              <a:t>mortgage assistance</a:t>
            </a:r>
          </a:p>
          <a:p>
            <a:pPr marR="3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8927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7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3F1717BE-BCC2-73BB-8D26-FC10F3E6AFF3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Rental Housing Subsidies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8F068C-F6B8-323D-B5B3-5B4D8CA5875F}"/>
              </a:ext>
            </a:extLst>
          </p:cNvPr>
          <p:cNvSpPr txBox="1"/>
          <p:nvPr/>
        </p:nvSpPr>
        <p:spPr>
          <a:xfrm>
            <a:off x="685799" y="1991626"/>
            <a:ext cx="10951030" cy="43982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The administration of federal rental subsidies, authorized by the </a:t>
            </a:r>
            <a:br>
              <a:rPr lang="en-US" sz="2400" dirty="0"/>
            </a:br>
            <a:r>
              <a:rPr lang="en-US" sz="2400" dirty="0"/>
              <a:t>U.S. Department of Housing and Urban Development, is one of the cornerstone activities of the FCRHA.  Rental subsidies provide thousands of Fairfax County residents with resources needed to rent a home in the private market.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FY 2022, the FCRHA: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Administered over 5,000 vouchers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Served over 12,000 persons through rental assistance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Contributed more than $5.5 million each month into the local economy through subsidies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83071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014B52E2-334E-6BC9-0662-758A52E58BFC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Fairfax County Rental Program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D45A359-8719-41EC-3A7D-66F852A32E00}"/>
              </a:ext>
            </a:extLst>
          </p:cNvPr>
          <p:cNvSpPr txBox="1"/>
          <p:nvPr/>
        </p:nvSpPr>
        <p:spPr>
          <a:xfrm>
            <a:off x="359229" y="1785257"/>
            <a:ext cx="11473542" cy="464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0" i="0" u="none" strike="noStrike" baseline="0" dirty="0"/>
          </a:p>
          <a:p>
            <a:pPr marR="3600"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The FCRHA owns nearly 4,000 units of affordable rental housing which serve low-income working families, individuals with disabilities and older adults. </a:t>
            </a:r>
          </a:p>
          <a:p>
            <a:pPr marR="36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FY 2022, the FCRHA owned and/or managed: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505 independent living units for older adults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2,121 multifamily units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112 assisted living units for older adults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For older adults in particular, the Fairfax County Rental Program can provide a key opportunity to find an affordable home within the communities they have been a part of for years. 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1098551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930E2A05-CC64-57DA-6657-A6304F2CA3E0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Specialized Rental Assistance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3F75-1A28-43EF-DB6A-8C7340899796}"/>
              </a:ext>
            </a:extLst>
          </p:cNvPr>
          <p:cNvSpPr txBox="1"/>
          <p:nvPr/>
        </p:nvSpPr>
        <p:spPr>
          <a:xfrm>
            <a:off x="337457" y="1719944"/>
            <a:ext cx="11288486" cy="505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0" i="0" u="none" strike="noStrike" baseline="0" dirty="0"/>
              <a:t>The FCRHA administers rental subsidy programs which assist individuals with specialized needs including veterans, individuals with disabilities, and those experiencing or at risk of becoming homeless. </a:t>
            </a: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/>
              <a:t>In FY 2022, the FCRHA served: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55 households in the Rental Subsidy and Services Program 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169  households who received an Emergency Housing Voucher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155 households through the State Rental Assistance Program Vouchers program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133 veterans through the Veterans Affairs Supportive Housing Vouchers program</a:t>
            </a:r>
          </a:p>
        </p:txBody>
      </p:sp>
    </p:spTree>
    <p:extLst>
      <p:ext uri="{BB962C8B-B14F-4D97-AF65-F5344CB8AC3E}">
        <p14:creationId xmlns:p14="http://schemas.microsoft.com/office/powerpoint/2010/main" val="3231873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930E2A05-CC64-57DA-6657-A6304F2CA3E0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Housing Resources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3F75-1A28-43EF-DB6A-8C7340899796}"/>
              </a:ext>
            </a:extLst>
          </p:cNvPr>
          <p:cNvSpPr txBox="1"/>
          <p:nvPr/>
        </p:nvSpPr>
        <p:spPr>
          <a:xfrm>
            <a:off x="337457" y="1719944"/>
            <a:ext cx="11288486" cy="505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hlinkClick r:id="rId2"/>
              </a:rPr>
              <a:t>https://www.fairfaxcounty.gov/housing</a:t>
            </a: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hlinkClick r:id="rId3"/>
              </a:rPr>
              <a:t>https://www.fairfaxcounty.gov/housing/rentalhousing</a:t>
            </a: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hlinkClick r:id="rId4"/>
              </a:rPr>
              <a:t>https://www.fairfaxcounty.gov/housing/rentalhousing/privately-owned</a:t>
            </a: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hlinkClick r:id="rId5"/>
              </a:rPr>
              <a:t>https://www.fairfaxcounty.gov/housing/homeownership</a:t>
            </a:r>
            <a:endParaRPr lang="en-US" sz="2400" dirty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9227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1">
            <a:extLst>
              <a:ext uri="{FF2B5EF4-FFF2-40B4-BE49-F238E27FC236}">
                <a16:creationId xmlns:a16="http://schemas.microsoft.com/office/drawing/2014/main" id="{930E2A05-CC64-57DA-6657-A6304F2CA3E0}"/>
              </a:ext>
            </a:extLst>
          </p:cNvPr>
          <p:cNvSpPr txBox="1">
            <a:spLocks noChangeArrowheads="1"/>
          </p:cNvSpPr>
          <p:nvPr/>
        </p:nvSpPr>
        <p:spPr>
          <a:xfrm>
            <a:off x="1371599" y="294538"/>
            <a:ext cx="9895951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Questions/Comments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43F75-1A28-43EF-DB6A-8C7340899796}"/>
              </a:ext>
            </a:extLst>
          </p:cNvPr>
          <p:cNvSpPr txBox="1"/>
          <p:nvPr/>
        </p:nvSpPr>
        <p:spPr>
          <a:xfrm>
            <a:off x="337457" y="1719944"/>
            <a:ext cx="11288486" cy="5050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6666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5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178CCDD-8DC5-8FE6-851D-0A210A63E264}"/>
              </a:ext>
            </a:extLst>
          </p:cNvPr>
          <p:cNvSpPr txBox="1">
            <a:spLocks noChangeArrowheads="1"/>
          </p:cNvSpPr>
          <p:nvPr/>
        </p:nvSpPr>
        <p:spPr>
          <a:xfrm>
            <a:off x="315689" y="1613221"/>
            <a:ext cx="3722914" cy="39929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About the FCRHA and the Fairfax County Department of Housing and Community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10778" y="829599"/>
            <a:ext cx="780904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Fairfax County Redevelopment and Housing Authority (FCRHA) spearheads the county’s effort to develop and preserve affordable housing and administers a variety of assistance programs that enable residents to find and remain housed.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powers of the FCRHA are vested in eleven Commissioners appointed by the Fairfax County Board of Supervisors (BOS), and as provided for by the Code of Virginia.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tillium Web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051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8C7219CE-9E90-8708-AF21-A63AAA89AB04}"/>
              </a:ext>
            </a:extLst>
          </p:cNvPr>
          <p:cNvSpPr txBox="1">
            <a:spLocks noChangeArrowheads="1"/>
          </p:cNvSpPr>
          <p:nvPr/>
        </p:nvSpPr>
        <p:spPr>
          <a:xfrm>
            <a:off x="286534" y="1607868"/>
            <a:ext cx="3610552" cy="30719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1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About the FCRHA and the Fairfax County Department of Housing and Community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0289" y="478712"/>
            <a:ext cx="8202380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FCRHA is a separate political body from the Fairfax County Government and possesses specific powers granted by state law (some examples include the ability to issue bonds, purchase property, and make loans).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Fairfax County Department of Housing and Community Development (HCD) serves as staff for the FCRHA and administers housing and community development programs on behalf of the BOS.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0" i="0" u="none" strike="noStrike" baseline="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lvl="0">
              <a:spcAft>
                <a:spcPts val="600"/>
              </a:spcAft>
            </a:pPr>
            <a:br>
              <a:rPr lang="en-US" sz="2400" dirty="0">
                <a:latin typeface="Tw Cen MT" panose="020B0602020104020603" pitchFamily="34" charset="0"/>
              </a:rPr>
            </a:br>
            <a:endParaRPr lang="en-US" sz="2400" dirty="0">
              <a:latin typeface="Tw Cen MT" panose="020B0602020104020603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/>
              <a:t> 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436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178CCDD-8DC5-8FE6-851D-0A210A63E264}"/>
              </a:ext>
            </a:extLst>
          </p:cNvPr>
          <p:cNvSpPr txBox="1">
            <a:spLocks noChangeArrowheads="1"/>
          </p:cNvSpPr>
          <p:nvPr/>
        </p:nvSpPr>
        <p:spPr>
          <a:xfrm>
            <a:off x="699713" y="248038"/>
            <a:ext cx="11339887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Housing Development and Preservation Goals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5940" y="1822348"/>
            <a:ext cx="1180011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In 2019, the Board of Supervisors initially adopted a communitywide goal of developing 5,000 new affordable homes by the year 2034. 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As a result of successes to date, the affordable housing development goal was increased by the BOS in March of 2022 – now to create 10,000 new affordable housing units for households earning up to 60 percent of area median income by the year 2034.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Importantly, the BOS also adopted a goal of no net loss of affordable units in Fairfax County.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This commitment to preservation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ensures that while the County expands the number of affordable homes through development, we are also simultaneously maintaining the existing stock of affordable homes.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8802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178CCDD-8DC5-8FE6-851D-0A210A63E264}"/>
              </a:ext>
            </a:extLst>
          </p:cNvPr>
          <p:cNvSpPr txBox="1">
            <a:spLocks noChangeArrowheads="1"/>
          </p:cNvSpPr>
          <p:nvPr/>
        </p:nvSpPr>
        <p:spPr>
          <a:xfrm>
            <a:off x="699713" y="248038"/>
            <a:ext cx="11198373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Housing Development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891" y="1718378"/>
            <a:ext cx="117211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</a:rPr>
              <a:t>Together, the FCRHA and BOS are using public land, leveraging funds, and working closely with private sector investors to meet the County’s affordable housing goals.</a:t>
            </a:r>
            <a:r>
              <a:rPr lang="en-US" sz="2400" b="1" dirty="0"/>
              <a:t> 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FCRHA released a Notice of Funding Availability for $52 million for Fiscal Year 2023; this is now fully committed.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Currently, there is approximately 1,000 affordable homes under construction and over 2,000 homes in the development pipeline.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036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33E650-6A79-1F26-D52E-965454C4F119}"/>
              </a:ext>
            </a:extLst>
          </p:cNvPr>
          <p:cNvSpPr txBox="1">
            <a:spLocks/>
          </p:cNvSpPr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880">
              <a:spcAft>
                <a:spcPts val="600"/>
              </a:spcAft>
            </a:pP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Projects Under Construction</a:t>
            </a:r>
          </a:p>
          <a:p>
            <a:pPr marL="55880"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(as of February 2023)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D88B29C-98BA-D271-4BD7-F078DCAE77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315470"/>
              </p:ext>
            </p:extLst>
          </p:nvPr>
        </p:nvGraphicFramePr>
        <p:xfrm>
          <a:off x="1457228" y="1966293"/>
          <a:ext cx="9277545" cy="44521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2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0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76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936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90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Projects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District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337185" marR="154305" indent="-914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Project </a:t>
                      </a:r>
                      <a:r>
                        <a:rPr sz="2000" b="1" spc="-2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Type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161925" marR="104775" indent="774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25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No. </a:t>
                      </a:r>
                      <a:r>
                        <a:rPr sz="2000" b="1" spc="-1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Units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Status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9068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North</a:t>
                      </a:r>
                      <a:r>
                        <a:rPr sz="2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Hill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7622" marB="0" anchor="ctr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49910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Mount </a:t>
                      </a:r>
                      <a:r>
                        <a:rPr sz="2000" spc="-25">
                          <a:latin typeface="Tw Cen MT"/>
                          <a:cs typeface="Tw Cen MT"/>
                        </a:rPr>
                        <a:t>Vernon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7955" marR="33464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50">
                          <a:latin typeface="Tw Cen MT"/>
                          <a:cs typeface="Tw Cen MT"/>
                        </a:rPr>
                        <a:t>-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PPEA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8260" algn="ctr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2000" spc="-25">
                          <a:latin typeface="Tw Cen MT"/>
                          <a:cs typeface="Tw Cen MT"/>
                        </a:rPr>
                        <a:t>279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7622" marB="0" anchor="ctr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0000"/>
                        </a:lnSpc>
                        <a:spcBef>
                          <a:spcPts val="1345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Complete</a:t>
                      </a:r>
                      <a:r>
                        <a:rPr sz="2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–</a:t>
                      </a:r>
                      <a:r>
                        <a:rPr sz="2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lang="en-US" sz="2000" spc="-15">
                          <a:latin typeface="Tw Cen MT"/>
                          <a:cs typeface="Tw Cen MT"/>
                        </a:rPr>
                        <a:t>Spring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202</a:t>
                      </a:r>
                      <a:r>
                        <a:rPr lang="en-US" sz="2000" spc="-20">
                          <a:latin typeface="Tw Cen MT"/>
                          <a:cs typeface="Tw Cen MT"/>
                        </a:rPr>
                        <a:t>3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7622" marB="0" anchor="ctr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9068">
                <a:tc>
                  <a:txBody>
                    <a:bodyPr/>
                    <a:lstStyle/>
                    <a:p>
                      <a:pPr marL="90170" marR="12255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Ovation</a:t>
                      </a:r>
                      <a:r>
                        <a:rPr sz="2000" spc="-5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5">
                          <a:latin typeface="Tw Cen MT"/>
                          <a:cs typeface="Tw Cen MT"/>
                        </a:rPr>
                        <a:t>at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Arrowbrook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/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Dranesville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/>
                </a:tc>
                <a:tc>
                  <a:txBody>
                    <a:bodyPr/>
                    <a:lstStyle/>
                    <a:p>
                      <a:pPr marL="146685" marR="208279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50">
                          <a:latin typeface="Tw Cen MT"/>
                          <a:cs typeface="Tw Cen MT"/>
                        </a:rPr>
                        <a:t>- 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Finance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/>
                </a:tc>
                <a:tc>
                  <a:txBody>
                    <a:bodyPr/>
                    <a:lstStyle/>
                    <a:p>
                      <a:pPr marL="4635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25">
                          <a:latin typeface="Tw Cen MT"/>
                          <a:cs typeface="Tw Cen MT"/>
                        </a:rPr>
                        <a:t>274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/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Complete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–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lang="en-US" sz="2000" spc="-10">
                          <a:latin typeface="Tw Cen MT"/>
                          <a:cs typeface="Tw Cen MT"/>
                        </a:rPr>
                        <a:t>Spring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202</a:t>
                      </a:r>
                      <a:r>
                        <a:rPr lang="en-US" sz="2000" spc="-20">
                          <a:latin typeface="Tw Cen MT"/>
                          <a:cs typeface="Tw Cen MT"/>
                        </a:rPr>
                        <a:t>3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9068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Oakwood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Franconia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6685" marR="33528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50">
                          <a:latin typeface="Tw Cen MT"/>
                          <a:cs typeface="Tw Cen MT"/>
                        </a:rPr>
                        <a:t>-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PPEA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25">
                          <a:latin typeface="Tw Cen MT"/>
                          <a:cs typeface="Tw Cen MT"/>
                        </a:rPr>
                        <a:t>150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3030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Complete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–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S</a:t>
                      </a:r>
                      <a:r>
                        <a:rPr lang="en-US" sz="2000">
                          <a:latin typeface="Tw Cen MT"/>
                          <a:cs typeface="Tw Cen MT"/>
                        </a:rPr>
                        <a:t>ummer</a:t>
                      </a:r>
                      <a:r>
                        <a:rPr sz="2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2023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9068">
                <a:tc>
                  <a:txBody>
                    <a:bodyPr/>
                    <a:lstStyle/>
                    <a:p>
                      <a:pPr marL="89535" marR="3175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25">
                          <a:latin typeface="Tw Cen MT"/>
                          <a:cs typeface="Tw Cen MT"/>
                        </a:rPr>
                        <a:t>One 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University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/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Braddock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/>
                </a:tc>
                <a:tc>
                  <a:txBody>
                    <a:bodyPr/>
                    <a:lstStyle/>
                    <a:p>
                      <a:pPr marL="146050" marR="335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50">
                          <a:latin typeface="Tw Cen MT"/>
                          <a:cs typeface="Tw Cen MT"/>
                        </a:rPr>
                        <a:t>-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PPEA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/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25">
                          <a:latin typeface="Tw Cen MT"/>
                          <a:cs typeface="Tw Cen MT"/>
                        </a:rPr>
                        <a:t>240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/>
                </a:tc>
                <a:tc>
                  <a:txBody>
                    <a:bodyPr/>
                    <a:lstStyle/>
                    <a:p>
                      <a:pPr marL="112395" marR="57023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Complete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–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 Summer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2024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068">
                <a:tc>
                  <a:txBody>
                    <a:bodyPr/>
                    <a:lstStyle/>
                    <a:p>
                      <a:pPr marL="88900" marR="3213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Braddock Senior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10">
                          <a:latin typeface="Tw Cen MT"/>
                          <a:cs typeface="Tw Cen MT"/>
                        </a:rPr>
                        <a:t>Braddock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46050" marR="2089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50">
                          <a:latin typeface="Tw Cen MT"/>
                          <a:cs typeface="Tw Cen MT"/>
                        </a:rPr>
                        <a:t>– </a:t>
                      </a:r>
                      <a:r>
                        <a:rPr sz="2000" spc="-10">
                          <a:latin typeface="Tw Cen MT"/>
                          <a:cs typeface="Tw Cen MT"/>
                        </a:rPr>
                        <a:t>Finance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340"/>
                        </a:spcBef>
                      </a:pPr>
                      <a:r>
                        <a:rPr sz="2000" spc="-25">
                          <a:latin typeface="Tw Cen MT"/>
                          <a:cs typeface="Tw Cen MT"/>
                        </a:rPr>
                        <a:t>80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186925" marB="0"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12395" marR="27051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>
                          <a:latin typeface="Tw Cen MT"/>
                          <a:cs typeface="Tw Cen MT"/>
                        </a:rPr>
                        <a:t>Construction</a:t>
                      </a:r>
                      <a:r>
                        <a:rPr sz="2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start</a:t>
                      </a:r>
                      <a:r>
                        <a:rPr sz="2000" spc="1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>
                          <a:latin typeface="Tw Cen MT"/>
                          <a:cs typeface="Tw Cen MT"/>
                        </a:rPr>
                        <a:t>–</a:t>
                      </a:r>
                      <a:r>
                        <a:rPr sz="2000" spc="3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>
                          <a:latin typeface="Tw Cen MT"/>
                          <a:cs typeface="Tw Cen MT"/>
                        </a:rPr>
                        <a:t>Fall 2022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 anchor="ctr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756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2000" b="1" spc="-1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TOTAL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lang="en-US" sz="2000" b="1" spc="-2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1,023</a:t>
                      </a:r>
                      <a:endParaRPr sz="2000">
                        <a:latin typeface="Tw Cen MT"/>
                        <a:cs typeface="Tw Cen MT"/>
                      </a:endParaRPr>
                    </a:p>
                  </a:txBody>
                  <a:tcPr marL="0" marR="0" marT="36269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3175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B33E650-6A79-1F26-D52E-965454C4F119}"/>
              </a:ext>
            </a:extLst>
          </p:cNvPr>
          <p:cNvSpPr txBox="1">
            <a:spLocks/>
          </p:cNvSpPr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5880">
              <a:spcAft>
                <a:spcPts val="600"/>
              </a:spcAft>
            </a:pPr>
            <a:r>
              <a:rPr lang="en-US" sz="3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Development Pipeline </a:t>
            </a:r>
          </a:p>
          <a:p>
            <a:pPr marL="55880">
              <a:spcAft>
                <a:spcPts val="600"/>
              </a:spcAft>
            </a:pP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(as of February 2023)</a:t>
            </a:r>
          </a:p>
        </p:txBody>
      </p:sp>
      <p:graphicFrame>
        <p:nvGraphicFramePr>
          <p:cNvPr id="3" name="object 3">
            <a:extLst>
              <a:ext uri="{FF2B5EF4-FFF2-40B4-BE49-F238E27FC236}">
                <a16:creationId xmlns:a16="http://schemas.microsoft.com/office/drawing/2014/main" id="{525A16A9-7A8B-F9E1-8270-EC4F94633A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4537862"/>
              </p:ext>
            </p:extLst>
          </p:nvPr>
        </p:nvGraphicFramePr>
        <p:xfrm>
          <a:off x="1" y="1574310"/>
          <a:ext cx="12191997" cy="48588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4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5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30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84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042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2976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Projects</a:t>
                      </a:r>
                      <a:endParaRPr sz="2400" dirty="0">
                        <a:latin typeface="Tw Cen MT"/>
                        <a:cs typeface="Tw Cen MT"/>
                      </a:endParaRPr>
                    </a:p>
                  </a:txBody>
                  <a:tcPr marL="0" marR="0" marT="21145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District</a:t>
                      </a:r>
                      <a:endParaRPr sz="2400" dirty="0">
                        <a:latin typeface="Tw Cen MT"/>
                        <a:cs typeface="Tw Cen MT"/>
                      </a:endParaRPr>
                    </a:p>
                  </a:txBody>
                  <a:tcPr marL="0" marR="0" marT="21145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Project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Type</a:t>
                      </a:r>
                      <a:endParaRPr sz="2400" dirty="0">
                        <a:latin typeface="Tw Cen MT"/>
                        <a:cs typeface="Tw Cen MT"/>
                      </a:endParaRPr>
                    </a:p>
                  </a:txBody>
                  <a:tcPr marL="0" marR="0" marT="21145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166370" marR="147955" indent="10160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2400" b="1" spc="-25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No. </a:t>
                      </a: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Units</a:t>
                      </a:r>
                      <a:endParaRPr sz="2400" dirty="0">
                        <a:latin typeface="Tw Cen MT"/>
                        <a:cs typeface="Tw Cen MT"/>
                      </a:endParaRPr>
                    </a:p>
                  </a:txBody>
                  <a:tcPr marL="0" marR="0" marT="28575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1664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Status</a:t>
                      </a:r>
                      <a:endParaRPr sz="2400" dirty="0">
                        <a:latin typeface="Tw Cen MT"/>
                        <a:cs typeface="Tw Cen MT"/>
                      </a:endParaRPr>
                    </a:p>
                  </a:txBody>
                  <a:tcPr marL="0" marR="0" marT="211454" marB="0">
                    <a:lnT w="28575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C55A1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9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Stonegate</a:t>
                      </a:r>
                      <a:r>
                        <a:rPr sz="2000" spc="-8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Village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Hunter</a:t>
                      </a:r>
                      <a:r>
                        <a:rPr sz="2000" spc="-4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Mill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6034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Preservation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234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Design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lnT w="28575">
                      <a:solidFill>
                        <a:srgbClr val="000000"/>
                      </a:solidFill>
                      <a:prstDash val="solid"/>
                    </a:lnT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5932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Autumn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Willow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Springfield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-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PPEA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150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Close</a:t>
                      </a:r>
                      <a:r>
                        <a:rPr sz="2000" spc="-3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–</a:t>
                      </a:r>
                      <a:r>
                        <a:rPr lang="en-US" sz="2000" spc="-10" dirty="0">
                          <a:latin typeface="Tw Cen MT"/>
                          <a:cs typeface="Tw Cen MT"/>
                        </a:rPr>
                        <a:t> Spring</a:t>
                      </a:r>
                      <a:r>
                        <a:rPr sz="2000" spc="-1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202</a:t>
                      </a:r>
                      <a:r>
                        <a:rPr lang="en-US" sz="2000" spc="-20" dirty="0">
                          <a:latin typeface="Tw Cen MT"/>
                          <a:cs typeface="Tw Cen MT"/>
                        </a:rPr>
                        <a:t>3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504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0" dirty="0">
                          <a:latin typeface="Tw Cen MT"/>
                          <a:cs typeface="Tw Cen MT"/>
                        </a:rPr>
                        <a:t>West</a:t>
                      </a:r>
                      <a:r>
                        <a:rPr sz="2000" spc="-10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Ox/Route</a:t>
                      </a:r>
                      <a:r>
                        <a:rPr sz="2000" spc="-10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50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Sully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476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-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PPEA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34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800" spc="-10" dirty="0">
                          <a:latin typeface="Tw Cen MT"/>
                          <a:cs typeface="Tw Cen MT"/>
                        </a:rPr>
                        <a:t>In land use process</a:t>
                      </a:r>
                      <a:endParaRPr sz="1800" dirty="0">
                        <a:latin typeface="Tw Cen MT"/>
                        <a:cs typeface="Tw Cen MT"/>
                      </a:endParaRPr>
                    </a:p>
                  </a:txBody>
                  <a:tcPr marL="0" marR="0" marT="3365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5932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Little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River</a:t>
                      </a:r>
                      <a:r>
                        <a:rPr sz="2000" spc="-5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Glen</a:t>
                      </a:r>
                      <a:r>
                        <a:rPr sz="2000" spc="-4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IV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3175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Braddock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-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HCD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60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US" sz="2000" spc="-10" dirty="0">
                          <a:latin typeface="Tw Cen MT"/>
                          <a:cs typeface="Tw Cen MT"/>
                        </a:rPr>
                        <a:t>Bid Advertisement 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70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Little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River</a:t>
                      </a:r>
                      <a:r>
                        <a:rPr sz="2000" spc="-5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Glen</a:t>
                      </a:r>
                      <a:r>
                        <a:rPr sz="2000" spc="-4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Renovation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Braddock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Preservation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952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120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US" sz="2000" spc="-10" dirty="0">
                          <a:latin typeface="Tw Cen MT"/>
                          <a:cs typeface="Tw Cen MT"/>
                        </a:rPr>
                        <a:t>Bid Advertisement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3877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Dominion</a:t>
                      </a:r>
                      <a:r>
                        <a:rPr sz="2000" spc="-3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Square</a:t>
                      </a:r>
                      <a:r>
                        <a:rPr sz="2000" spc="-3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West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Hunter</a:t>
                      </a:r>
                      <a:r>
                        <a:rPr sz="2000" spc="-4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Mill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New</a:t>
                      </a:r>
                      <a:r>
                        <a:rPr lang="en-US" sz="2000" spc="-10" dirty="0">
                          <a:latin typeface="Tw Cen MT"/>
                          <a:cs typeface="Tw Cen MT"/>
                        </a:rPr>
                        <a:t>-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Partnership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51</a:t>
                      </a:r>
                      <a:r>
                        <a:rPr lang="en-US" sz="2000" spc="-25" dirty="0">
                          <a:latin typeface="Tw Cen MT"/>
                          <a:cs typeface="Tw Cen MT"/>
                        </a:rPr>
                        <a:t>6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Early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Construction</a:t>
                      </a:r>
                      <a:r>
                        <a:rPr lang="en-US" sz="2000" dirty="0">
                          <a:latin typeface="Tw Cen MT"/>
                          <a:cs typeface="Tw Cen MT"/>
                        </a:rPr>
                        <a:t> -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lang="en-US" sz="2000" spc="5" dirty="0">
                          <a:latin typeface="Tw Cen MT"/>
                          <a:cs typeface="Tw Cen MT"/>
                        </a:rPr>
                        <a:t>Summer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2023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5932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Somos</a:t>
                      </a:r>
                      <a:r>
                        <a:rPr sz="2000" spc="-4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at</a:t>
                      </a:r>
                      <a:r>
                        <a:rPr sz="2000" spc="-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McLean</a:t>
                      </a:r>
                      <a:r>
                        <a:rPr sz="2000" spc="-1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Metro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Providence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0" dirty="0">
                          <a:latin typeface="Tw Cen MT"/>
                          <a:cs typeface="Tw Cen MT"/>
                        </a:rPr>
                        <a:t>New-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Partnership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450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Design/Permitting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50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Residences</a:t>
                      </a:r>
                      <a:r>
                        <a:rPr sz="2000" spc="-7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at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the</a:t>
                      </a:r>
                      <a:r>
                        <a:rPr sz="2000" spc="-4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GC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II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Braddock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2349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lang="en-US" sz="2000" spc="-35" dirty="0">
                          <a:latin typeface="Tw Cen MT"/>
                          <a:cs typeface="Tw Cen MT"/>
                        </a:rPr>
                        <a:t>-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20" dirty="0">
                          <a:latin typeface="Tw Cen MT"/>
                          <a:cs typeface="Tw Cen MT"/>
                        </a:rPr>
                        <a:t>PPEA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275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4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Design/Permitting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4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650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10" dirty="0">
                          <a:latin typeface="Tw Cen MT"/>
                          <a:cs typeface="Tw Cen MT"/>
                        </a:rPr>
                        <a:t>Penn</a:t>
                      </a:r>
                      <a:r>
                        <a:rPr sz="2000" spc="-6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Daw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dirty="0">
                          <a:latin typeface="Tw Cen MT"/>
                          <a:cs typeface="Tw Cen MT"/>
                        </a:rPr>
                        <a:t>(housing</a:t>
                      </a:r>
                      <a:r>
                        <a:rPr sz="2000" spc="-70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component)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Mount</a:t>
                      </a:r>
                      <a:r>
                        <a:rPr sz="2000" spc="-3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Vernon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dirty="0">
                          <a:latin typeface="Tw Cen MT"/>
                          <a:cs typeface="Tw Cen MT"/>
                        </a:rPr>
                        <a:t>New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lang="en-US" sz="2000" spc="-25" dirty="0">
                          <a:latin typeface="Tw Cen MT"/>
                          <a:cs typeface="Tw Cen MT"/>
                        </a:rPr>
                        <a:t>-</a:t>
                      </a:r>
                      <a:r>
                        <a:rPr sz="2000" spc="-25" dirty="0">
                          <a:latin typeface="Tw Cen MT"/>
                          <a:cs typeface="Tw Cen MT"/>
                        </a:rPr>
                        <a:t> </a:t>
                      </a:r>
                      <a:r>
                        <a:rPr sz="2000" spc="-10" dirty="0">
                          <a:latin typeface="Tw Cen MT"/>
                          <a:cs typeface="Tw Cen MT"/>
                        </a:rPr>
                        <a:t>County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spc="-25" dirty="0">
                          <a:latin typeface="Tw Cen MT"/>
                          <a:cs typeface="Tw Cen MT"/>
                        </a:rPr>
                        <a:t>60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Design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650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Franconia GC Redevelopment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noFill/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Franconia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noFill/>
                  </a:tcPr>
                </a:tc>
                <a:tc>
                  <a:txBody>
                    <a:bodyPr/>
                    <a:lstStyle/>
                    <a:p>
                      <a:pPr marL="2222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New - PPEA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noFill/>
                  </a:tcPr>
                </a:tc>
                <a:tc>
                  <a:txBody>
                    <a:bodyPr/>
                    <a:lstStyle/>
                    <a:p>
                      <a:pPr marL="698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120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noFill/>
                  </a:tcPr>
                </a:tc>
                <a:tc>
                  <a:txBody>
                    <a:bodyPr/>
                    <a:lstStyle/>
                    <a:p>
                      <a:pPr marL="15557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dirty="0">
                          <a:latin typeface="Tw Cen MT"/>
                          <a:cs typeface="Tw Cen MT"/>
                        </a:rPr>
                        <a:t>In land use process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01056172"/>
                  </a:ext>
                </a:extLst>
              </a:tr>
              <a:tr h="35650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20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TOTAL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lang="en-US" sz="2000" b="1" spc="-10" dirty="0">
                          <a:solidFill>
                            <a:srgbClr val="FFFFFF"/>
                          </a:solidFill>
                          <a:latin typeface="Tw Cen MT"/>
                          <a:cs typeface="Tw Cen MT"/>
                        </a:rPr>
                        <a:t>2,019</a:t>
                      </a:r>
                      <a:endParaRPr sz="2000" dirty="0">
                        <a:latin typeface="Tw Cen MT"/>
                        <a:cs typeface="Tw Cen MT"/>
                      </a:endParaRPr>
                    </a:p>
                  </a:txBody>
                  <a:tcPr marL="0" marR="0" marT="31115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767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object 4">
            <a:extLst>
              <a:ext uri="{FF2B5EF4-FFF2-40B4-BE49-F238E27FC236}">
                <a16:creationId xmlns:a16="http://schemas.microsoft.com/office/drawing/2014/main" id="{8A6ACC06-AAA1-E9E8-6B1C-36CB40BCBD5F}"/>
              </a:ext>
            </a:extLst>
          </p:cNvPr>
          <p:cNvSpPr txBox="1"/>
          <p:nvPr/>
        </p:nvSpPr>
        <p:spPr>
          <a:xfrm>
            <a:off x="0" y="6491956"/>
            <a:ext cx="81387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w Cen MT"/>
                <a:cs typeface="Tw Cen MT"/>
              </a:rPr>
              <a:t>*In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addition,</a:t>
            </a:r>
            <a:r>
              <a:rPr sz="1800" spc="-2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there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are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nearly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700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units</a:t>
            </a:r>
            <a:r>
              <a:rPr sz="1800" spc="-1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in</a:t>
            </a:r>
            <a:r>
              <a:rPr sz="1800" spc="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the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predevelopment</a:t>
            </a:r>
            <a:r>
              <a:rPr sz="1800" spc="-30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and</a:t>
            </a:r>
            <a:r>
              <a:rPr sz="1800" spc="-35" dirty="0">
                <a:latin typeface="Tw Cen MT"/>
                <a:cs typeface="Tw Cen MT"/>
              </a:rPr>
              <a:t> </a:t>
            </a:r>
            <a:r>
              <a:rPr sz="1800" dirty="0">
                <a:latin typeface="Tw Cen MT"/>
                <a:cs typeface="Tw Cen MT"/>
              </a:rPr>
              <a:t>procurement</a:t>
            </a:r>
            <a:r>
              <a:rPr sz="1800" spc="-15" dirty="0">
                <a:latin typeface="Tw Cen MT"/>
                <a:cs typeface="Tw Cen MT"/>
              </a:rPr>
              <a:t> </a:t>
            </a:r>
            <a:r>
              <a:rPr sz="1800" spc="-10" dirty="0">
                <a:latin typeface="Tw Cen MT"/>
                <a:cs typeface="Tw Cen MT"/>
              </a:rPr>
              <a:t>pipeline.</a:t>
            </a:r>
            <a:endParaRPr sz="1800" dirty="0">
              <a:latin typeface="Tw Cen MT"/>
              <a:cs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450750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E178CCDD-8DC5-8FE6-851D-0A210A63E264}"/>
              </a:ext>
            </a:extLst>
          </p:cNvPr>
          <p:cNvSpPr txBox="1">
            <a:spLocks noChangeArrowheads="1"/>
          </p:cNvSpPr>
          <p:nvPr/>
        </p:nvSpPr>
        <p:spPr>
          <a:xfrm>
            <a:off x="699713" y="248038"/>
            <a:ext cx="7063721" cy="1159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Affordable Housing Preservation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7" y="1655276"/>
            <a:ext cx="12143013" cy="4539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Titillium Web" panose="00000500000000000000" pitchFamily="2" charset="0"/>
            </a:endParaRP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Over 1,000 units have been preserved since the BOS adopted the “no net loss” goal.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The BOS recently adopted new guidance that will be added to the County’s Comprehensive Plan regarding the preservation of existing, affordable rental housing. The amendment promotes the goal of one-for-one replacement of affordable units in redevelopment and infill development applications by leveraging incentives such as allowing building height or density above current Comprehensive Plan guidance. </a:t>
            </a:r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 fontAlgn="base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New market affordable study was released in the Fall of 2022. Showed a decline from 2019 in the number of market affordable units and properties in the County. </a:t>
            </a:r>
          </a:p>
        </p:txBody>
      </p:sp>
    </p:spTree>
    <p:extLst>
      <p:ext uri="{BB962C8B-B14F-4D97-AF65-F5344CB8AC3E}">
        <p14:creationId xmlns:p14="http://schemas.microsoft.com/office/powerpoint/2010/main" val="5654645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tree, outdoor, road, grass&#10;&#10;Description automatically generated">
            <a:extLst>
              <a:ext uri="{FF2B5EF4-FFF2-40B4-BE49-F238E27FC236}">
                <a16:creationId xmlns:a16="http://schemas.microsoft.com/office/drawing/2014/main" id="{75152D44-D6F8-8AF9-5721-D5359D7BF8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66" y="1925134"/>
            <a:ext cx="3545956" cy="23685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ACE2B-FDA2-5C23-49A9-43156F5A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21" y="97577"/>
            <a:ext cx="11934608" cy="1325563"/>
          </a:xfrm>
        </p:spPr>
        <p:txBody>
          <a:bodyPr/>
          <a:lstStyle/>
          <a:p>
            <a:pPr algn="ctr"/>
            <a:r>
              <a:rPr lang="en-US" sz="3600" b="1" dirty="0">
                <a:latin typeface="+mn-lt"/>
                <a:ea typeface="+mn-ea"/>
                <a:cs typeface="+mn-cs"/>
              </a:rPr>
              <a:t>Affordable Properties Preserved </a:t>
            </a:r>
            <a:br>
              <a:rPr lang="en-US" b="1" dirty="0"/>
            </a:br>
            <a:r>
              <a:rPr lang="en-US" sz="2400" dirty="0">
                <a:latin typeface="+mn-lt"/>
                <a:ea typeface="+mn-ea"/>
                <a:cs typeface="+mn-cs"/>
              </a:rPr>
              <a:t>(as of the end of 2022)</a:t>
            </a:r>
          </a:p>
        </p:txBody>
      </p:sp>
      <p:pic>
        <p:nvPicPr>
          <p:cNvPr id="5" name="Picture 4" descr="A picture containing grass, sky, outdoor, lush&#10;&#10;Description automatically generated">
            <a:extLst>
              <a:ext uri="{FF2B5EF4-FFF2-40B4-BE49-F238E27FC236}">
                <a16:creationId xmlns:a16="http://schemas.microsoft.com/office/drawing/2014/main" id="{3507E01B-147D-656A-7D29-B7B47DE1AA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" y="1929750"/>
            <a:ext cx="2852005" cy="23639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B6CF32-3A5E-E7F7-93F5-258727713AE7}"/>
              </a:ext>
            </a:extLst>
          </p:cNvPr>
          <p:cNvSpPr txBox="1"/>
          <p:nvPr/>
        </p:nvSpPr>
        <p:spPr>
          <a:xfrm>
            <a:off x="83221" y="4355150"/>
            <a:ext cx="30385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Landings I and II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Acquired by AHC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$3M Blueprint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$7.8M Amazon REACH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292 units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F9577B-B62C-C318-ACE7-8E953B0DD1C0}"/>
              </a:ext>
            </a:extLst>
          </p:cNvPr>
          <p:cNvSpPr txBox="1"/>
          <p:nvPr/>
        </p:nvSpPr>
        <p:spPr>
          <a:xfrm>
            <a:off x="3210787" y="4355150"/>
            <a:ext cx="28258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Colvin Woods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Acquired by AHC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$15M Blueprint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259 units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4E61E5-2066-3DFB-B650-15B0282D73A2}"/>
              </a:ext>
            </a:extLst>
          </p:cNvPr>
          <p:cNvSpPr txBox="1"/>
          <p:nvPr/>
        </p:nvSpPr>
        <p:spPr>
          <a:xfrm>
            <a:off x="6214659" y="4355150"/>
            <a:ext cx="2998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Cityside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Acquired by Lincoln Avenue Capital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Amazon financing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570 units</a:t>
            </a:r>
          </a:p>
        </p:txBody>
      </p:sp>
      <p:pic>
        <p:nvPicPr>
          <p:cNvPr id="14" name="Picture 13" descr="A building with cars parked in front&#10;&#10;Description automatically generated with low confidence">
            <a:extLst>
              <a:ext uri="{FF2B5EF4-FFF2-40B4-BE49-F238E27FC236}">
                <a16:creationId xmlns:a16="http://schemas.microsoft.com/office/drawing/2014/main" id="{6DD705CF-43E7-8C54-4708-C417E9ABE97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0795" y="1931924"/>
            <a:ext cx="3541269" cy="236179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649738B-33A7-95EB-8B5C-C00C6794100B}"/>
              </a:ext>
            </a:extLst>
          </p:cNvPr>
          <p:cNvSpPr txBox="1"/>
          <p:nvPr/>
        </p:nvSpPr>
        <p:spPr>
          <a:xfrm>
            <a:off x="9513349" y="4373424"/>
            <a:ext cx="2678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Murraygate</a:t>
            </a:r>
            <a:endParaRPr kumimoji="0" lang="en-US" sz="24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Renovated by FCRHA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rPr>
              <a:t>200 units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Picture 10" descr="A fenced off area with trees and buildings in the background&#10;&#10;Description automatically generated with medium confidence">
            <a:extLst>
              <a:ext uri="{FF2B5EF4-FFF2-40B4-BE49-F238E27FC236}">
                <a16:creationId xmlns:a16="http://schemas.microsoft.com/office/drawing/2014/main" id="{BC4972F8-6A1A-2813-95B4-5D5C175D2D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69" y="1931924"/>
            <a:ext cx="3232088" cy="23550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6AE99C-9DCE-2BCD-A859-B94E8AFA5DC1}"/>
              </a:ext>
            </a:extLst>
          </p:cNvPr>
          <p:cNvSpPr txBox="1"/>
          <p:nvPr/>
        </p:nvSpPr>
        <p:spPr>
          <a:xfrm>
            <a:off x="0" y="1323226"/>
            <a:ext cx="12192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n-ea"/>
                <a:cs typeface="+mn-cs"/>
              </a:rPr>
              <a:t>Total Preservation Units: 1,321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6478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14530</TotalTime>
  <Words>1353</Words>
  <Application>Microsoft Office PowerPoint</Application>
  <PresentationFormat>Widescreen</PresentationFormat>
  <Paragraphs>230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Symbol</vt:lpstr>
      <vt:lpstr>Times New Roman</vt:lpstr>
      <vt:lpstr>Titillium Web</vt:lpstr>
      <vt:lpstr>Tw Cen MT</vt:lpstr>
      <vt:lpstr>Office Theme</vt:lpstr>
      <vt:lpstr>NVAR  Discovering Affordable Housing    June 29, 2023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Affordable Properties Preserved  (as of the end of 2022)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Fairfax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Nieters, Dawn M.</dc:creator>
  <cp:lastModifiedBy>Hamud, Abdirazak M</cp:lastModifiedBy>
  <cp:revision>85</cp:revision>
  <cp:lastPrinted>2019-03-07T14:26:01Z</cp:lastPrinted>
  <dcterms:created xsi:type="dcterms:W3CDTF">2017-03-06T19:36:38Z</dcterms:created>
  <dcterms:modified xsi:type="dcterms:W3CDTF">2023-06-28T21:46:23Z</dcterms:modified>
</cp:coreProperties>
</file>