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media/image6.jpg" ContentType="image/jpg"/>
  <Override PartName="/ppt/notesSlides/notesSlide14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5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555" r:id="rId2"/>
    <p:sldId id="689" r:id="rId3"/>
    <p:sldId id="783" r:id="rId4"/>
    <p:sldId id="771" r:id="rId5"/>
    <p:sldId id="642" r:id="rId6"/>
    <p:sldId id="778" r:id="rId7"/>
    <p:sldId id="779" r:id="rId8"/>
    <p:sldId id="784" r:id="rId9"/>
    <p:sldId id="785" r:id="rId10"/>
    <p:sldId id="786" r:id="rId11"/>
    <p:sldId id="777" r:id="rId12"/>
    <p:sldId id="781" r:id="rId13"/>
    <p:sldId id="780" r:id="rId14"/>
    <p:sldId id="774" r:id="rId15"/>
    <p:sldId id="768" r:id="rId16"/>
    <p:sldId id="767" r:id="rId17"/>
    <p:sldId id="76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5" d="100"/>
          <a:sy n="95" d="100"/>
        </p:scale>
        <p:origin x="104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9B2B72-EB45-4FC8-AA19-E05D14DCA706}" type="doc">
      <dgm:prSet loTypeId="urn:microsoft.com/office/officeart/2005/8/layout/matrix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B4875A4-5708-4B17-B2A8-80F099805CED}">
      <dgm:prSet/>
      <dgm:spPr/>
      <dgm:t>
        <a:bodyPr/>
        <a:lstStyle/>
        <a:p>
          <a:r>
            <a:rPr lang="en-US" dirty="0"/>
            <a:t>Working to develop Program Goals and Vision</a:t>
          </a:r>
        </a:p>
      </dgm:t>
    </dgm:pt>
    <dgm:pt modelId="{2FA49990-F78F-4999-B8A5-8544A8536AF6}" type="parTrans" cxnId="{A7596347-38F4-4B82-98B9-D57881F6C611}">
      <dgm:prSet/>
      <dgm:spPr/>
      <dgm:t>
        <a:bodyPr/>
        <a:lstStyle/>
        <a:p>
          <a:endParaRPr lang="en-US"/>
        </a:p>
      </dgm:t>
    </dgm:pt>
    <dgm:pt modelId="{8DF99C6F-B0E4-412C-AAFE-00BBA40FF7B1}" type="sibTrans" cxnId="{A7596347-38F4-4B82-98B9-D57881F6C611}">
      <dgm:prSet/>
      <dgm:spPr/>
      <dgm:t>
        <a:bodyPr/>
        <a:lstStyle/>
        <a:p>
          <a:endParaRPr lang="en-US"/>
        </a:p>
      </dgm:t>
    </dgm:pt>
    <dgm:pt modelId="{C4FEE6E3-5839-4867-BD91-591252911C1D}">
      <dgm:prSet/>
      <dgm:spPr/>
      <dgm:t>
        <a:bodyPr/>
        <a:lstStyle/>
        <a:p>
          <a:r>
            <a:rPr lang="en-US" dirty="0"/>
            <a:t>Develop specific program recommendations</a:t>
          </a:r>
        </a:p>
      </dgm:t>
    </dgm:pt>
    <dgm:pt modelId="{A389876D-50A1-4838-87D7-3CBA6B90D357}" type="parTrans" cxnId="{BFDC40F3-2FD9-4F8C-A156-F5238D0940D3}">
      <dgm:prSet/>
      <dgm:spPr/>
      <dgm:t>
        <a:bodyPr/>
        <a:lstStyle/>
        <a:p>
          <a:endParaRPr lang="en-US"/>
        </a:p>
      </dgm:t>
    </dgm:pt>
    <dgm:pt modelId="{896F5D7F-BEEB-47FB-997B-A50ED93C9D24}" type="sibTrans" cxnId="{BFDC40F3-2FD9-4F8C-A156-F5238D0940D3}">
      <dgm:prSet/>
      <dgm:spPr/>
      <dgm:t>
        <a:bodyPr/>
        <a:lstStyle/>
        <a:p>
          <a:endParaRPr lang="en-US"/>
        </a:p>
      </dgm:t>
    </dgm:pt>
    <dgm:pt modelId="{65C4E143-7A75-43A4-A99E-6CFE2BFC929B}">
      <dgm:prSet/>
      <dgm:spPr/>
      <dgm:t>
        <a:bodyPr/>
        <a:lstStyle/>
        <a:p>
          <a:r>
            <a:rPr lang="en-US" dirty="0"/>
            <a:t>Collecting feedback via an online form and in-person opportunities</a:t>
          </a:r>
        </a:p>
      </dgm:t>
    </dgm:pt>
    <dgm:pt modelId="{6128E6AC-A050-4C6F-A7FD-65BD11181BAC}" type="parTrans" cxnId="{12B09456-FB6D-4C75-A80B-58F6DA32BC82}">
      <dgm:prSet/>
      <dgm:spPr/>
      <dgm:t>
        <a:bodyPr/>
        <a:lstStyle/>
        <a:p>
          <a:endParaRPr lang="en-US"/>
        </a:p>
      </dgm:t>
    </dgm:pt>
    <dgm:pt modelId="{AB4E773A-2C45-4391-92F9-0BA8DC8312C5}" type="sibTrans" cxnId="{12B09456-FB6D-4C75-A80B-58F6DA32BC82}">
      <dgm:prSet/>
      <dgm:spPr/>
      <dgm:t>
        <a:bodyPr/>
        <a:lstStyle/>
        <a:p>
          <a:endParaRPr lang="en-US"/>
        </a:p>
      </dgm:t>
    </dgm:pt>
    <dgm:pt modelId="{6411C281-1DC9-4A1A-A2B4-C771444410A3}">
      <dgm:prSet/>
      <dgm:spPr/>
      <dgm:t>
        <a:bodyPr/>
        <a:lstStyle/>
        <a:p>
          <a:r>
            <a:rPr lang="en-US" dirty="0"/>
            <a:t>Conducting a study of Existing Homeownership Programs</a:t>
          </a:r>
        </a:p>
      </dgm:t>
    </dgm:pt>
    <dgm:pt modelId="{B9715F3A-D287-443F-A566-17C6C2AEE479}" type="parTrans" cxnId="{25E58959-B2EA-4D4E-9CE2-F772363B8FA2}">
      <dgm:prSet/>
      <dgm:spPr/>
      <dgm:t>
        <a:bodyPr/>
        <a:lstStyle/>
        <a:p>
          <a:endParaRPr lang="en-US"/>
        </a:p>
      </dgm:t>
    </dgm:pt>
    <dgm:pt modelId="{1F0F1EB5-AC45-47C2-BB9E-84750B71E031}" type="sibTrans" cxnId="{25E58959-B2EA-4D4E-9CE2-F772363B8FA2}">
      <dgm:prSet/>
      <dgm:spPr/>
      <dgm:t>
        <a:bodyPr/>
        <a:lstStyle/>
        <a:p>
          <a:endParaRPr lang="en-US"/>
        </a:p>
      </dgm:t>
    </dgm:pt>
    <dgm:pt modelId="{91002258-7D16-4DC7-AEFC-3A561114A888}">
      <dgm:prSet/>
      <dgm:spPr/>
      <dgm:t>
        <a:bodyPr/>
        <a:lstStyle/>
        <a:p>
          <a:endParaRPr lang="en-US" dirty="0"/>
        </a:p>
      </dgm:t>
    </dgm:pt>
    <dgm:pt modelId="{99529B91-7734-4BA4-9153-A3775CF6FADC}" type="parTrans" cxnId="{DE4C358E-A974-4875-935D-41C968BE71A5}">
      <dgm:prSet/>
      <dgm:spPr/>
      <dgm:t>
        <a:bodyPr/>
        <a:lstStyle/>
        <a:p>
          <a:endParaRPr lang="en-US"/>
        </a:p>
      </dgm:t>
    </dgm:pt>
    <dgm:pt modelId="{09E11E9E-329E-4BB1-8D25-C8B4BAC2C517}" type="sibTrans" cxnId="{DE4C358E-A974-4875-935D-41C968BE71A5}">
      <dgm:prSet/>
      <dgm:spPr/>
      <dgm:t>
        <a:bodyPr/>
        <a:lstStyle/>
        <a:p>
          <a:endParaRPr lang="en-US"/>
        </a:p>
      </dgm:t>
    </dgm:pt>
    <dgm:pt modelId="{CE3EE8CC-9056-4030-B5BF-05053D20FFF6}" type="pres">
      <dgm:prSet presAssocID="{A59B2B72-EB45-4FC8-AA19-E05D14DCA706}" presName="diagram" presStyleCnt="0">
        <dgm:presLayoutVars>
          <dgm:chMax val="1"/>
          <dgm:dir val="rev"/>
          <dgm:animLvl val="ctr"/>
          <dgm:resizeHandles val="exact"/>
        </dgm:presLayoutVars>
      </dgm:prSet>
      <dgm:spPr/>
    </dgm:pt>
    <dgm:pt modelId="{30C6D7F1-EC8B-4F84-86E6-0F28F65CBDE0}" type="pres">
      <dgm:prSet presAssocID="{A59B2B72-EB45-4FC8-AA19-E05D14DCA706}" presName="matrix" presStyleCnt="0"/>
      <dgm:spPr/>
    </dgm:pt>
    <dgm:pt modelId="{26C1EEC3-B7BD-4592-B465-C23D6764C651}" type="pres">
      <dgm:prSet presAssocID="{A59B2B72-EB45-4FC8-AA19-E05D14DCA706}" presName="tile1" presStyleLbl="node1" presStyleIdx="0" presStyleCnt="4"/>
      <dgm:spPr/>
    </dgm:pt>
    <dgm:pt modelId="{F8C3B4EA-1396-44CA-ACB5-5641A20A42CA}" type="pres">
      <dgm:prSet presAssocID="{A59B2B72-EB45-4FC8-AA19-E05D14DCA70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72ED5FA-2C17-4799-9039-F5FC493EF65E}" type="pres">
      <dgm:prSet presAssocID="{A59B2B72-EB45-4FC8-AA19-E05D14DCA706}" presName="tile2" presStyleLbl="node1" presStyleIdx="1" presStyleCnt="4"/>
      <dgm:spPr/>
    </dgm:pt>
    <dgm:pt modelId="{700C8C9A-1159-4939-B310-5EC7C08E4775}" type="pres">
      <dgm:prSet presAssocID="{A59B2B72-EB45-4FC8-AA19-E05D14DCA70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4DA295D-0478-4F93-8182-20D1C1E96753}" type="pres">
      <dgm:prSet presAssocID="{A59B2B72-EB45-4FC8-AA19-E05D14DCA706}" presName="tile3" presStyleLbl="node1" presStyleIdx="2" presStyleCnt="4"/>
      <dgm:spPr/>
    </dgm:pt>
    <dgm:pt modelId="{159D958D-EB0E-47E1-B517-0D3A8CBF114B}" type="pres">
      <dgm:prSet presAssocID="{A59B2B72-EB45-4FC8-AA19-E05D14DCA70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E0605FA-D319-48CA-B6F0-2162A0A46A90}" type="pres">
      <dgm:prSet presAssocID="{A59B2B72-EB45-4FC8-AA19-E05D14DCA706}" presName="tile4" presStyleLbl="node1" presStyleIdx="3" presStyleCnt="4"/>
      <dgm:spPr/>
    </dgm:pt>
    <dgm:pt modelId="{E4803793-EAE1-4E6E-BED2-BE9681C37263}" type="pres">
      <dgm:prSet presAssocID="{A59B2B72-EB45-4FC8-AA19-E05D14DCA70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D11D67C4-E0E8-46DD-8AE9-F72A8B3B54E4}" type="pres">
      <dgm:prSet presAssocID="{A59B2B72-EB45-4FC8-AA19-E05D14DCA706}" presName="centerTile" presStyleLbl="fgShp" presStyleIdx="0" presStyleCnt="1" custScaleX="62500">
        <dgm:presLayoutVars>
          <dgm:chMax val="0"/>
          <dgm:chPref val="0"/>
        </dgm:presLayoutVars>
      </dgm:prSet>
      <dgm:spPr/>
    </dgm:pt>
  </dgm:ptLst>
  <dgm:cxnLst>
    <dgm:cxn modelId="{F6B47312-1786-48F6-9368-C5862132D528}" type="presOf" srcId="{6411C281-1DC9-4A1A-A2B4-C771444410A3}" destId="{F8C3B4EA-1396-44CA-ACB5-5641A20A42CA}" srcOrd="1" destOrd="0" presId="urn:microsoft.com/office/officeart/2005/8/layout/matrix1"/>
    <dgm:cxn modelId="{DC8FE115-87B0-4F53-928D-5508DF800E42}" type="presOf" srcId="{91002258-7D16-4DC7-AEFC-3A561114A888}" destId="{D11D67C4-E0E8-46DD-8AE9-F72A8B3B54E4}" srcOrd="0" destOrd="0" presId="urn:microsoft.com/office/officeart/2005/8/layout/matrix1"/>
    <dgm:cxn modelId="{B47C5C38-EF2D-4B89-A697-9DAB0CF27F34}" type="presOf" srcId="{65C4E143-7A75-43A4-A99E-6CFE2BFC929B}" destId="{159D958D-EB0E-47E1-B517-0D3A8CBF114B}" srcOrd="1" destOrd="0" presId="urn:microsoft.com/office/officeart/2005/8/layout/matrix1"/>
    <dgm:cxn modelId="{0F243139-9300-4EAC-A78D-AA92B816D9D7}" type="presOf" srcId="{6411C281-1DC9-4A1A-A2B4-C771444410A3}" destId="{26C1EEC3-B7BD-4592-B465-C23D6764C651}" srcOrd="0" destOrd="0" presId="urn:microsoft.com/office/officeart/2005/8/layout/matrix1"/>
    <dgm:cxn modelId="{12BAC93F-80A2-41A5-BD2B-183768C4C993}" type="presOf" srcId="{C4FEE6E3-5839-4867-BD91-591252911C1D}" destId="{FE0605FA-D319-48CA-B6F0-2162A0A46A90}" srcOrd="0" destOrd="0" presId="urn:microsoft.com/office/officeart/2005/8/layout/matrix1"/>
    <dgm:cxn modelId="{3A2F3047-0E12-45A5-B070-2A8D741DA546}" type="presOf" srcId="{C4FEE6E3-5839-4867-BD91-591252911C1D}" destId="{E4803793-EAE1-4E6E-BED2-BE9681C37263}" srcOrd="1" destOrd="0" presId="urn:microsoft.com/office/officeart/2005/8/layout/matrix1"/>
    <dgm:cxn modelId="{A7596347-38F4-4B82-98B9-D57881F6C611}" srcId="{91002258-7D16-4DC7-AEFC-3A561114A888}" destId="{3B4875A4-5708-4B17-B2A8-80F099805CED}" srcOrd="0" destOrd="0" parTransId="{2FA49990-F78F-4999-B8A5-8544A8536AF6}" sibTransId="{8DF99C6F-B0E4-412C-AAFE-00BBA40FF7B1}"/>
    <dgm:cxn modelId="{AD96A150-3E7B-42A1-94BB-00FF02F7B451}" type="presOf" srcId="{3B4875A4-5708-4B17-B2A8-80F099805CED}" destId="{F72ED5FA-2C17-4799-9039-F5FC493EF65E}" srcOrd="0" destOrd="0" presId="urn:microsoft.com/office/officeart/2005/8/layout/matrix1"/>
    <dgm:cxn modelId="{12B09456-FB6D-4C75-A80B-58F6DA32BC82}" srcId="{91002258-7D16-4DC7-AEFC-3A561114A888}" destId="{65C4E143-7A75-43A4-A99E-6CFE2BFC929B}" srcOrd="3" destOrd="0" parTransId="{6128E6AC-A050-4C6F-A7FD-65BD11181BAC}" sibTransId="{AB4E773A-2C45-4391-92F9-0BA8DC8312C5}"/>
    <dgm:cxn modelId="{25E58959-B2EA-4D4E-9CE2-F772363B8FA2}" srcId="{91002258-7D16-4DC7-AEFC-3A561114A888}" destId="{6411C281-1DC9-4A1A-A2B4-C771444410A3}" srcOrd="1" destOrd="0" parTransId="{B9715F3A-D287-443F-A566-17C6C2AEE479}" sibTransId="{1F0F1EB5-AC45-47C2-BB9E-84750B71E031}"/>
    <dgm:cxn modelId="{DE4C358E-A974-4875-935D-41C968BE71A5}" srcId="{A59B2B72-EB45-4FC8-AA19-E05D14DCA706}" destId="{91002258-7D16-4DC7-AEFC-3A561114A888}" srcOrd="0" destOrd="0" parTransId="{99529B91-7734-4BA4-9153-A3775CF6FADC}" sibTransId="{09E11E9E-329E-4BB1-8D25-C8B4BAC2C517}"/>
    <dgm:cxn modelId="{511E80C3-4893-4361-A203-A9A9AFDF28BE}" type="presOf" srcId="{A59B2B72-EB45-4FC8-AA19-E05D14DCA706}" destId="{CE3EE8CC-9056-4030-B5BF-05053D20FFF6}" srcOrd="0" destOrd="0" presId="urn:microsoft.com/office/officeart/2005/8/layout/matrix1"/>
    <dgm:cxn modelId="{FD84B0CC-CF3F-4FA4-BBEE-171C7DC2C1F9}" type="presOf" srcId="{65C4E143-7A75-43A4-A99E-6CFE2BFC929B}" destId="{54DA295D-0478-4F93-8182-20D1C1E96753}" srcOrd="0" destOrd="0" presId="urn:microsoft.com/office/officeart/2005/8/layout/matrix1"/>
    <dgm:cxn modelId="{98E486D6-60DF-49E6-BAC1-B848F60FFC75}" type="presOf" srcId="{3B4875A4-5708-4B17-B2A8-80F099805CED}" destId="{700C8C9A-1159-4939-B310-5EC7C08E4775}" srcOrd="1" destOrd="0" presId="urn:microsoft.com/office/officeart/2005/8/layout/matrix1"/>
    <dgm:cxn modelId="{BFDC40F3-2FD9-4F8C-A156-F5238D0940D3}" srcId="{91002258-7D16-4DC7-AEFC-3A561114A888}" destId="{C4FEE6E3-5839-4867-BD91-591252911C1D}" srcOrd="2" destOrd="0" parTransId="{A389876D-50A1-4838-87D7-3CBA6B90D357}" sibTransId="{896F5D7F-BEEB-47FB-997B-A50ED93C9D24}"/>
    <dgm:cxn modelId="{C9A9219C-BE30-42DF-9477-72E385E8BF54}" type="presParOf" srcId="{CE3EE8CC-9056-4030-B5BF-05053D20FFF6}" destId="{30C6D7F1-EC8B-4F84-86E6-0F28F65CBDE0}" srcOrd="0" destOrd="0" presId="urn:microsoft.com/office/officeart/2005/8/layout/matrix1"/>
    <dgm:cxn modelId="{660FED2E-67C2-4EDB-AFB7-5204CD1BCE2C}" type="presParOf" srcId="{30C6D7F1-EC8B-4F84-86E6-0F28F65CBDE0}" destId="{26C1EEC3-B7BD-4592-B465-C23D6764C651}" srcOrd="0" destOrd="0" presId="urn:microsoft.com/office/officeart/2005/8/layout/matrix1"/>
    <dgm:cxn modelId="{287FF42E-531A-4332-B219-D8F256AEA69F}" type="presParOf" srcId="{30C6D7F1-EC8B-4F84-86E6-0F28F65CBDE0}" destId="{F8C3B4EA-1396-44CA-ACB5-5641A20A42CA}" srcOrd="1" destOrd="0" presId="urn:microsoft.com/office/officeart/2005/8/layout/matrix1"/>
    <dgm:cxn modelId="{142ACDD1-A9F0-448C-8913-1F80397F1B65}" type="presParOf" srcId="{30C6D7F1-EC8B-4F84-86E6-0F28F65CBDE0}" destId="{F72ED5FA-2C17-4799-9039-F5FC493EF65E}" srcOrd="2" destOrd="0" presId="urn:microsoft.com/office/officeart/2005/8/layout/matrix1"/>
    <dgm:cxn modelId="{E454061F-12CE-4876-B327-243C8AA92904}" type="presParOf" srcId="{30C6D7F1-EC8B-4F84-86E6-0F28F65CBDE0}" destId="{700C8C9A-1159-4939-B310-5EC7C08E4775}" srcOrd="3" destOrd="0" presId="urn:microsoft.com/office/officeart/2005/8/layout/matrix1"/>
    <dgm:cxn modelId="{F056D8B7-D9F9-4BBB-A459-E3778CA8458F}" type="presParOf" srcId="{30C6D7F1-EC8B-4F84-86E6-0F28F65CBDE0}" destId="{54DA295D-0478-4F93-8182-20D1C1E96753}" srcOrd="4" destOrd="0" presId="urn:microsoft.com/office/officeart/2005/8/layout/matrix1"/>
    <dgm:cxn modelId="{3E521224-C920-478C-98DB-1CBFFAB37EAA}" type="presParOf" srcId="{30C6D7F1-EC8B-4F84-86E6-0F28F65CBDE0}" destId="{159D958D-EB0E-47E1-B517-0D3A8CBF114B}" srcOrd="5" destOrd="0" presId="urn:microsoft.com/office/officeart/2005/8/layout/matrix1"/>
    <dgm:cxn modelId="{89C162AF-A3EB-4355-88E6-BC8AD9764E38}" type="presParOf" srcId="{30C6D7F1-EC8B-4F84-86E6-0F28F65CBDE0}" destId="{FE0605FA-D319-48CA-B6F0-2162A0A46A90}" srcOrd="6" destOrd="0" presId="urn:microsoft.com/office/officeart/2005/8/layout/matrix1"/>
    <dgm:cxn modelId="{8B35F347-CB67-4CDE-9FCF-B732AD891BEC}" type="presParOf" srcId="{30C6D7F1-EC8B-4F84-86E6-0F28F65CBDE0}" destId="{E4803793-EAE1-4E6E-BED2-BE9681C37263}" srcOrd="7" destOrd="0" presId="urn:microsoft.com/office/officeart/2005/8/layout/matrix1"/>
    <dgm:cxn modelId="{333F70A6-9940-486B-BA1E-5CFDFA8BEEAF}" type="presParOf" srcId="{CE3EE8CC-9056-4030-B5BF-05053D20FFF6}" destId="{D11D67C4-E0E8-46DD-8AE9-F72A8B3B54E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3641550-5179-46D9-A78D-EC3F64151B46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D30539B-C89F-4CFE-A241-5EA0951CB070}">
      <dgm:prSet custT="1"/>
      <dgm:spPr/>
      <dgm:t>
        <a:bodyPr/>
        <a:lstStyle/>
        <a:p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Upon Approval, borrower will receive a MIPAP Decision Letter indicating the Maximum MIPAP loan amount</a:t>
          </a:r>
        </a:p>
      </dgm:t>
    </dgm:pt>
    <dgm:pt modelId="{C3D69476-27FD-4135-BF10-4D739418390C}" type="parTrans" cxnId="{EF7C4CA2-47F3-4658-A5EB-738E9F3A5D01}">
      <dgm:prSet/>
      <dgm:spPr/>
      <dgm:t>
        <a:bodyPr/>
        <a:lstStyle/>
        <a:p>
          <a:endParaRPr lang="en-US" sz="1400"/>
        </a:p>
      </dgm:t>
    </dgm:pt>
    <dgm:pt modelId="{24E853B4-6C42-47D5-82F8-28DD1D2D4662}" type="sibTrans" cxnId="{EF7C4CA2-47F3-4658-A5EB-738E9F3A5D01}">
      <dgm:prSet custT="1"/>
      <dgm:spPr/>
      <dgm:t>
        <a:bodyPr/>
        <a:lstStyle/>
        <a:p>
          <a:endParaRPr lang="en-US" sz="1400"/>
        </a:p>
      </dgm:t>
    </dgm:pt>
    <dgm:pt modelId="{0CC4814A-F580-4135-871D-D2464D5DB8C1}">
      <dgm:prSet custT="1"/>
      <dgm:spPr/>
      <dgm:t>
        <a:bodyPr/>
        <a:lstStyle/>
        <a:p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Approval is </a:t>
          </a:r>
          <a:r>
            <a:rPr lang="en-US" sz="1400" b="1" u="sng" dirty="0">
              <a:latin typeface="Calibri" panose="020F0502020204030204" pitchFamily="34" charset="0"/>
              <a:cs typeface="Calibri" panose="020F0502020204030204" pitchFamily="34" charset="0"/>
            </a:rPr>
            <a:t>valid for 60 Days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. A 30-day extension may be granted upon request</a:t>
          </a:r>
        </a:p>
      </dgm:t>
    </dgm:pt>
    <dgm:pt modelId="{90A2A40D-E74B-4A30-B171-C79DE4872008}" type="parTrans" cxnId="{9C9A0E1A-481D-4797-9363-30025B15DB53}">
      <dgm:prSet/>
      <dgm:spPr/>
      <dgm:t>
        <a:bodyPr/>
        <a:lstStyle/>
        <a:p>
          <a:endParaRPr lang="en-US" sz="1400"/>
        </a:p>
      </dgm:t>
    </dgm:pt>
    <dgm:pt modelId="{4FC0F7B9-2DC5-4F23-BF59-D31F38DD3354}" type="sibTrans" cxnId="{9C9A0E1A-481D-4797-9363-30025B15DB53}">
      <dgm:prSet custT="1"/>
      <dgm:spPr/>
      <dgm:t>
        <a:bodyPr/>
        <a:lstStyle/>
        <a:p>
          <a:endParaRPr lang="en-US" sz="1400"/>
        </a:p>
      </dgm:t>
    </dgm:pt>
    <dgm:pt modelId="{532F4ED1-ADF1-4DB4-8D14-D68C15DD3EFC}">
      <dgm:prSet custT="1"/>
      <dgm:spPr/>
      <dgm:t>
        <a:bodyPr/>
        <a:lstStyle/>
        <a:p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Approval beyond 90-days will require documentation to verify continued eligibility.</a:t>
          </a:r>
        </a:p>
      </dgm:t>
    </dgm:pt>
    <dgm:pt modelId="{0F6426E4-4F7E-47CD-9BB0-589B804AF79E}" type="parTrans" cxnId="{8D40F3E2-E796-4A49-87C1-4786302B5A89}">
      <dgm:prSet/>
      <dgm:spPr/>
      <dgm:t>
        <a:bodyPr/>
        <a:lstStyle/>
        <a:p>
          <a:endParaRPr lang="en-US" sz="1400"/>
        </a:p>
      </dgm:t>
    </dgm:pt>
    <dgm:pt modelId="{DD3659C8-9380-49E4-ACED-49C652E8262D}" type="sibTrans" cxnId="{8D40F3E2-E796-4A49-87C1-4786302B5A89}">
      <dgm:prSet/>
      <dgm:spPr/>
      <dgm:t>
        <a:bodyPr/>
        <a:lstStyle/>
        <a:p>
          <a:endParaRPr lang="en-US" sz="1400"/>
        </a:p>
      </dgm:t>
    </dgm:pt>
    <dgm:pt modelId="{9E3A053D-A37F-4548-AB86-04571929BCE6}">
      <dgm:prSet custT="1"/>
      <dgm:spPr/>
      <dgm:t>
        <a:bodyPr/>
        <a:lstStyle/>
        <a:p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Buyer submits Ratified Contract for an Eligible Property; including the approved MIPAP amount</a:t>
          </a:r>
        </a:p>
      </dgm:t>
    </dgm:pt>
    <dgm:pt modelId="{16D207D6-2E99-4456-B425-2CDD038F0982}" type="parTrans" cxnId="{6B12A635-98BF-4094-8E85-3B07B3DD4BAD}">
      <dgm:prSet/>
      <dgm:spPr/>
      <dgm:t>
        <a:bodyPr/>
        <a:lstStyle/>
        <a:p>
          <a:endParaRPr lang="en-US" sz="1400"/>
        </a:p>
      </dgm:t>
    </dgm:pt>
    <dgm:pt modelId="{8891E31F-7651-4CCD-A0F7-5B12FC155A8A}" type="sibTrans" cxnId="{6B12A635-98BF-4094-8E85-3B07B3DD4BAD}">
      <dgm:prSet custT="1"/>
      <dgm:spPr/>
      <dgm:t>
        <a:bodyPr/>
        <a:lstStyle/>
        <a:p>
          <a:endParaRPr lang="en-US" sz="1400"/>
        </a:p>
      </dgm:t>
    </dgm:pt>
    <dgm:pt modelId="{BEBE6F67-6D8A-44AD-BB97-356BBDDEDD37}">
      <dgm:prSet custT="1"/>
      <dgm:spPr>
        <a:solidFill>
          <a:schemeClr val="accent4"/>
        </a:solidFill>
      </dgm:spPr>
      <dgm:t>
        <a:bodyPr/>
        <a:lstStyle/>
        <a:p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County requires </a:t>
          </a:r>
          <a:r>
            <a:rPr lang="en-US" sz="1400" b="1" u="sng" dirty="0">
              <a:latin typeface="Calibri" panose="020F0502020204030204" pitchFamily="34" charset="0"/>
              <a:cs typeface="Calibri" panose="020F0502020204030204" pitchFamily="34" charset="0"/>
            </a:rPr>
            <a:t>at least 30 calendar days 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to close</a:t>
          </a:r>
          <a:endParaRPr lang="en-US" sz="1400" dirty="0"/>
        </a:p>
      </dgm:t>
    </dgm:pt>
    <dgm:pt modelId="{422976A6-FE9D-416B-A514-A6A35D9D201D}" type="parTrans" cxnId="{7D5A4381-DEB7-4D04-AD2E-6FEFFDA38375}">
      <dgm:prSet/>
      <dgm:spPr/>
      <dgm:t>
        <a:bodyPr/>
        <a:lstStyle/>
        <a:p>
          <a:endParaRPr lang="en-US" sz="1400"/>
        </a:p>
      </dgm:t>
    </dgm:pt>
    <dgm:pt modelId="{C2E07B99-7522-423A-B8AE-A099F64D9AF7}" type="sibTrans" cxnId="{7D5A4381-DEB7-4D04-AD2E-6FEFFDA38375}">
      <dgm:prSet custT="1"/>
      <dgm:spPr/>
      <dgm:t>
        <a:bodyPr/>
        <a:lstStyle/>
        <a:p>
          <a:endParaRPr lang="en-US" sz="1400"/>
        </a:p>
      </dgm:t>
    </dgm:pt>
    <dgm:pt modelId="{71771C1A-759A-4BCE-970A-42EF4A6395BA}">
      <dgm:prSet custT="1"/>
      <dgm:spPr/>
      <dgm:t>
        <a:bodyPr/>
        <a:lstStyle/>
        <a:p>
          <a:r>
            <a:rPr lang="en-US" sz="1400" dirty="0"/>
            <a:t>Funds are wired to settlement company on day of settlement</a:t>
          </a:r>
        </a:p>
      </dgm:t>
    </dgm:pt>
    <dgm:pt modelId="{BD9A8106-EF1A-48B8-A5FD-5967797A4E3F}" type="parTrans" cxnId="{54C57518-7F60-4E40-BCBC-7C20490E7CCC}">
      <dgm:prSet/>
      <dgm:spPr/>
      <dgm:t>
        <a:bodyPr/>
        <a:lstStyle/>
        <a:p>
          <a:endParaRPr lang="en-US" sz="1400"/>
        </a:p>
      </dgm:t>
    </dgm:pt>
    <dgm:pt modelId="{3FC79834-7602-4B5D-8473-8A336DF3395C}" type="sibTrans" cxnId="{54C57518-7F60-4E40-BCBC-7C20490E7CCC}">
      <dgm:prSet/>
      <dgm:spPr/>
      <dgm:t>
        <a:bodyPr/>
        <a:lstStyle/>
        <a:p>
          <a:endParaRPr lang="en-US" sz="1400"/>
        </a:p>
      </dgm:t>
    </dgm:pt>
    <dgm:pt modelId="{DEA4A480-5377-486F-AA9D-A45DC11D7087}" type="pres">
      <dgm:prSet presAssocID="{83641550-5179-46D9-A78D-EC3F64151B46}" presName="outerComposite" presStyleCnt="0">
        <dgm:presLayoutVars>
          <dgm:chMax val="5"/>
          <dgm:dir/>
          <dgm:resizeHandles val="exact"/>
        </dgm:presLayoutVars>
      </dgm:prSet>
      <dgm:spPr/>
    </dgm:pt>
    <dgm:pt modelId="{F1D9A9B0-FB45-45A3-A692-E4EB7B1DFE3E}" type="pres">
      <dgm:prSet presAssocID="{83641550-5179-46D9-A78D-EC3F64151B46}" presName="dummyMaxCanvas" presStyleCnt="0">
        <dgm:presLayoutVars/>
      </dgm:prSet>
      <dgm:spPr/>
    </dgm:pt>
    <dgm:pt modelId="{F72ACB51-BA4B-413E-A55C-41F729B9CDAD}" type="pres">
      <dgm:prSet presAssocID="{83641550-5179-46D9-A78D-EC3F64151B46}" presName="FiveNodes_1" presStyleLbl="node1" presStyleIdx="0" presStyleCnt="5">
        <dgm:presLayoutVars>
          <dgm:bulletEnabled val="1"/>
        </dgm:presLayoutVars>
      </dgm:prSet>
      <dgm:spPr/>
    </dgm:pt>
    <dgm:pt modelId="{A7391696-5E33-48C8-BCEF-DECBBC404D20}" type="pres">
      <dgm:prSet presAssocID="{83641550-5179-46D9-A78D-EC3F64151B46}" presName="FiveNodes_2" presStyleLbl="node1" presStyleIdx="1" presStyleCnt="5">
        <dgm:presLayoutVars>
          <dgm:bulletEnabled val="1"/>
        </dgm:presLayoutVars>
      </dgm:prSet>
      <dgm:spPr/>
    </dgm:pt>
    <dgm:pt modelId="{669B283D-0549-461A-8AA5-7B8C0404F8F0}" type="pres">
      <dgm:prSet presAssocID="{83641550-5179-46D9-A78D-EC3F64151B46}" presName="FiveNodes_3" presStyleLbl="node1" presStyleIdx="2" presStyleCnt="5">
        <dgm:presLayoutVars>
          <dgm:bulletEnabled val="1"/>
        </dgm:presLayoutVars>
      </dgm:prSet>
      <dgm:spPr/>
    </dgm:pt>
    <dgm:pt modelId="{22BE571B-8CB7-45E5-AF6D-5F5CD85241FC}" type="pres">
      <dgm:prSet presAssocID="{83641550-5179-46D9-A78D-EC3F64151B46}" presName="FiveNodes_4" presStyleLbl="node1" presStyleIdx="3" presStyleCnt="5">
        <dgm:presLayoutVars>
          <dgm:bulletEnabled val="1"/>
        </dgm:presLayoutVars>
      </dgm:prSet>
      <dgm:spPr/>
    </dgm:pt>
    <dgm:pt modelId="{3E97B65B-170F-48B4-84C3-3AEC84EA4AAD}" type="pres">
      <dgm:prSet presAssocID="{83641550-5179-46D9-A78D-EC3F64151B46}" presName="FiveNodes_5" presStyleLbl="node1" presStyleIdx="4" presStyleCnt="5">
        <dgm:presLayoutVars>
          <dgm:bulletEnabled val="1"/>
        </dgm:presLayoutVars>
      </dgm:prSet>
      <dgm:spPr/>
    </dgm:pt>
    <dgm:pt modelId="{FBE43F67-315D-4F98-8519-F79A86294626}" type="pres">
      <dgm:prSet presAssocID="{83641550-5179-46D9-A78D-EC3F64151B46}" presName="FiveConn_1-2" presStyleLbl="fgAccFollowNode1" presStyleIdx="0" presStyleCnt="4">
        <dgm:presLayoutVars>
          <dgm:bulletEnabled val="1"/>
        </dgm:presLayoutVars>
      </dgm:prSet>
      <dgm:spPr/>
    </dgm:pt>
    <dgm:pt modelId="{FC740251-43DE-4BD2-8E9C-91B1815C6BC3}" type="pres">
      <dgm:prSet presAssocID="{83641550-5179-46D9-A78D-EC3F64151B46}" presName="FiveConn_2-3" presStyleLbl="fgAccFollowNode1" presStyleIdx="1" presStyleCnt="4">
        <dgm:presLayoutVars>
          <dgm:bulletEnabled val="1"/>
        </dgm:presLayoutVars>
      </dgm:prSet>
      <dgm:spPr/>
    </dgm:pt>
    <dgm:pt modelId="{36D9B59B-7D64-4F52-AF3B-A3638FE1B87C}" type="pres">
      <dgm:prSet presAssocID="{83641550-5179-46D9-A78D-EC3F64151B46}" presName="FiveConn_3-4" presStyleLbl="fgAccFollowNode1" presStyleIdx="2" presStyleCnt="4">
        <dgm:presLayoutVars>
          <dgm:bulletEnabled val="1"/>
        </dgm:presLayoutVars>
      </dgm:prSet>
      <dgm:spPr/>
    </dgm:pt>
    <dgm:pt modelId="{71F24808-062C-42DD-AB73-34A80BC0750E}" type="pres">
      <dgm:prSet presAssocID="{83641550-5179-46D9-A78D-EC3F64151B46}" presName="FiveConn_4-5" presStyleLbl="fgAccFollowNode1" presStyleIdx="3" presStyleCnt="4">
        <dgm:presLayoutVars>
          <dgm:bulletEnabled val="1"/>
        </dgm:presLayoutVars>
      </dgm:prSet>
      <dgm:spPr/>
    </dgm:pt>
    <dgm:pt modelId="{E5907AE5-128C-42A2-9301-2999AAD01A1B}" type="pres">
      <dgm:prSet presAssocID="{83641550-5179-46D9-A78D-EC3F64151B46}" presName="FiveNodes_1_text" presStyleLbl="node1" presStyleIdx="4" presStyleCnt="5">
        <dgm:presLayoutVars>
          <dgm:bulletEnabled val="1"/>
        </dgm:presLayoutVars>
      </dgm:prSet>
      <dgm:spPr/>
    </dgm:pt>
    <dgm:pt modelId="{105F0CB8-FB4E-4ECB-98E2-E13EE7978457}" type="pres">
      <dgm:prSet presAssocID="{83641550-5179-46D9-A78D-EC3F64151B46}" presName="FiveNodes_2_text" presStyleLbl="node1" presStyleIdx="4" presStyleCnt="5">
        <dgm:presLayoutVars>
          <dgm:bulletEnabled val="1"/>
        </dgm:presLayoutVars>
      </dgm:prSet>
      <dgm:spPr/>
    </dgm:pt>
    <dgm:pt modelId="{60A21938-DAC7-4D6A-910E-778376FDA2FE}" type="pres">
      <dgm:prSet presAssocID="{83641550-5179-46D9-A78D-EC3F64151B46}" presName="FiveNodes_3_text" presStyleLbl="node1" presStyleIdx="4" presStyleCnt="5">
        <dgm:presLayoutVars>
          <dgm:bulletEnabled val="1"/>
        </dgm:presLayoutVars>
      </dgm:prSet>
      <dgm:spPr/>
    </dgm:pt>
    <dgm:pt modelId="{74E973B7-89D3-447F-821E-9D9041D49E5D}" type="pres">
      <dgm:prSet presAssocID="{83641550-5179-46D9-A78D-EC3F64151B46}" presName="FiveNodes_4_text" presStyleLbl="node1" presStyleIdx="4" presStyleCnt="5">
        <dgm:presLayoutVars>
          <dgm:bulletEnabled val="1"/>
        </dgm:presLayoutVars>
      </dgm:prSet>
      <dgm:spPr/>
    </dgm:pt>
    <dgm:pt modelId="{FB103180-7C27-4FEA-8605-0EEDEA8A70DE}" type="pres">
      <dgm:prSet presAssocID="{83641550-5179-46D9-A78D-EC3F64151B46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CF9A2F04-39FF-4576-B620-072A39B4B323}" type="presOf" srcId="{9E3A053D-A37F-4548-AB86-04571929BCE6}" destId="{60A21938-DAC7-4D6A-910E-778376FDA2FE}" srcOrd="1" destOrd="0" presId="urn:microsoft.com/office/officeart/2005/8/layout/vProcess5"/>
    <dgm:cxn modelId="{54C57518-7F60-4E40-BCBC-7C20490E7CCC}" srcId="{83641550-5179-46D9-A78D-EC3F64151B46}" destId="{71771C1A-759A-4BCE-970A-42EF4A6395BA}" srcOrd="4" destOrd="0" parTransId="{BD9A8106-EF1A-48B8-A5FD-5967797A4E3F}" sibTransId="{3FC79834-7602-4B5D-8473-8A336DF3395C}"/>
    <dgm:cxn modelId="{9C9A0E1A-481D-4797-9363-30025B15DB53}" srcId="{83641550-5179-46D9-A78D-EC3F64151B46}" destId="{0CC4814A-F580-4135-871D-D2464D5DB8C1}" srcOrd="1" destOrd="0" parTransId="{90A2A40D-E74B-4A30-B171-C79DE4872008}" sibTransId="{4FC0F7B9-2DC5-4F23-BF59-D31F38DD3354}"/>
    <dgm:cxn modelId="{61894223-0F8E-4213-8FCD-2CCA2FDB8F57}" type="presOf" srcId="{532F4ED1-ADF1-4DB4-8D14-D68C15DD3EFC}" destId="{105F0CB8-FB4E-4ECB-98E2-E13EE7978457}" srcOrd="1" destOrd="1" presId="urn:microsoft.com/office/officeart/2005/8/layout/vProcess5"/>
    <dgm:cxn modelId="{6B12A635-98BF-4094-8E85-3B07B3DD4BAD}" srcId="{83641550-5179-46D9-A78D-EC3F64151B46}" destId="{9E3A053D-A37F-4548-AB86-04571929BCE6}" srcOrd="2" destOrd="0" parTransId="{16D207D6-2E99-4456-B425-2CDD038F0982}" sibTransId="{8891E31F-7651-4CCD-A0F7-5B12FC155A8A}"/>
    <dgm:cxn modelId="{3B8C945D-6AB7-44E4-83C1-3A87288F76BD}" type="presOf" srcId="{4D30539B-C89F-4CFE-A241-5EA0951CB070}" destId="{F72ACB51-BA4B-413E-A55C-41F729B9CDAD}" srcOrd="0" destOrd="0" presId="urn:microsoft.com/office/officeart/2005/8/layout/vProcess5"/>
    <dgm:cxn modelId="{6701555E-AA2A-4630-8F53-50C8C82A4DE1}" type="presOf" srcId="{4D30539B-C89F-4CFE-A241-5EA0951CB070}" destId="{E5907AE5-128C-42A2-9301-2999AAD01A1B}" srcOrd="1" destOrd="0" presId="urn:microsoft.com/office/officeart/2005/8/layout/vProcess5"/>
    <dgm:cxn modelId="{78D7A364-9AD1-4A74-89B7-C7070242138B}" type="presOf" srcId="{24E853B4-6C42-47D5-82F8-28DD1D2D4662}" destId="{FBE43F67-315D-4F98-8519-F79A86294626}" srcOrd="0" destOrd="0" presId="urn:microsoft.com/office/officeart/2005/8/layout/vProcess5"/>
    <dgm:cxn modelId="{608B806C-3A9B-485B-A612-D634AC1E27AF}" type="presOf" srcId="{8891E31F-7651-4CCD-A0F7-5B12FC155A8A}" destId="{36D9B59B-7D64-4F52-AF3B-A3638FE1B87C}" srcOrd="0" destOrd="0" presId="urn:microsoft.com/office/officeart/2005/8/layout/vProcess5"/>
    <dgm:cxn modelId="{DA424871-1A9F-4A0C-AF21-7A9CC7F47FAB}" type="presOf" srcId="{BEBE6F67-6D8A-44AD-BB97-356BBDDEDD37}" destId="{22BE571B-8CB7-45E5-AF6D-5F5CD85241FC}" srcOrd="0" destOrd="0" presId="urn:microsoft.com/office/officeart/2005/8/layout/vProcess5"/>
    <dgm:cxn modelId="{1F5A7952-19A4-4FB5-91BD-4597C384923A}" type="presOf" srcId="{532F4ED1-ADF1-4DB4-8D14-D68C15DD3EFC}" destId="{A7391696-5E33-48C8-BCEF-DECBBC404D20}" srcOrd="0" destOrd="1" presId="urn:microsoft.com/office/officeart/2005/8/layout/vProcess5"/>
    <dgm:cxn modelId="{6A551678-2519-4BF7-A90F-DE6A907D5B98}" type="presOf" srcId="{BEBE6F67-6D8A-44AD-BB97-356BBDDEDD37}" destId="{74E973B7-89D3-447F-821E-9D9041D49E5D}" srcOrd="1" destOrd="0" presId="urn:microsoft.com/office/officeart/2005/8/layout/vProcess5"/>
    <dgm:cxn modelId="{7D5A4381-DEB7-4D04-AD2E-6FEFFDA38375}" srcId="{83641550-5179-46D9-A78D-EC3F64151B46}" destId="{BEBE6F67-6D8A-44AD-BB97-356BBDDEDD37}" srcOrd="3" destOrd="0" parTransId="{422976A6-FE9D-416B-A514-A6A35D9D201D}" sibTransId="{C2E07B99-7522-423A-B8AE-A099F64D9AF7}"/>
    <dgm:cxn modelId="{E4F33688-B59A-442F-8D69-C3D59B58E692}" type="presOf" srcId="{71771C1A-759A-4BCE-970A-42EF4A6395BA}" destId="{FB103180-7C27-4FEA-8605-0EEDEA8A70DE}" srcOrd="1" destOrd="0" presId="urn:microsoft.com/office/officeart/2005/8/layout/vProcess5"/>
    <dgm:cxn modelId="{E68AE78D-24DF-4EAB-96DA-CFB28F4A95FD}" type="presOf" srcId="{71771C1A-759A-4BCE-970A-42EF4A6395BA}" destId="{3E97B65B-170F-48B4-84C3-3AEC84EA4AAD}" srcOrd="0" destOrd="0" presId="urn:microsoft.com/office/officeart/2005/8/layout/vProcess5"/>
    <dgm:cxn modelId="{EF7C4CA2-47F3-4658-A5EB-738E9F3A5D01}" srcId="{83641550-5179-46D9-A78D-EC3F64151B46}" destId="{4D30539B-C89F-4CFE-A241-5EA0951CB070}" srcOrd="0" destOrd="0" parTransId="{C3D69476-27FD-4135-BF10-4D739418390C}" sibTransId="{24E853B4-6C42-47D5-82F8-28DD1D2D4662}"/>
    <dgm:cxn modelId="{1A0622AB-0D1F-4D8E-B306-23FBE30B42F1}" type="presOf" srcId="{0CC4814A-F580-4135-871D-D2464D5DB8C1}" destId="{105F0CB8-FB4E-4ECB-98E2-E13EE7978457}" srcOrd="1" destOrd="0" presId="urn:microsoft.com/office/officeart/2005/8/layout/vProcess5"/>
    <dgm:cxn modelId="{6CD3ECB5-320C-42D7-B0D0-79AC7FEC7E06}" type="presOf" srcId="{0CC4814A-F580-4135-871D-D2464D5DB8C1}" destId="{A7391696-5E33-48C8-BCEF-DECBBC404D20}" srcOrd="0" destOrd="0" presId="urn:microsoft.com/office/officeart/2005/8/layout/vProcess5"/>
    <dgm:cxn modelId="{8D0B26B7-064C-4B4A-86F3-35621420DD81}" type="presOf" srcId="{83641550-5179-46D9-A78D-EC3F64151B46}" destId="{DEA4A480-5377-486F-AA9D-A45DC11D7087}" srcOrd="0" destOrd="0" presId="urn:microsoft.com/office/officeart/2005/8/layout/vProcess5"/>
    <dgm:cxn modelId="{14DB92C8-4C25-46F6-BCC4-37E511F02BFC}" type="presOf" srcId="{4FC0F7B9-2DC5-4F23-BF59-D31F38DD3354}" destId="{FC740251-43DE-4BD2-8E9C-91B1815C6BC3}" srcOrd="0" destOrd="0" presId="urn:microsoft.com/office/officeart/2005/8/layout/vProcess5"/>
    <dgm:cxn modelId="{33DAB5D2-98FB-422C-B518-5DBA8DEF2849}" type="presOf" srcId="{C2E07B99-7522-423A-B8AE-A099F64D9AF7}" destId="{71F24808-062C-42DD-AB73-34A80BC0750E}" srcOrd="0" destOrd="0" presId="urn:microsoft.com/office/officeart/2005/8/layout/vProcess5"/>
    <dgm:cxn modelId="{8D40F3E2-E796-4A49-87C1-4786302B5A89}" srcId="{0CC4814A-F580-4135-871D-D2464D5DB8C1}" destId="{532F4ED1-ADF1-4DB4-8D14-D68C15DD3EFC}" srcOrd="0" destOrd="0" parTransId="{0F6426E4-4F7E-47CD-9BB0-589B804AF79E}" sibTransId="{DD3659C8-9380-49E4-ACED-49C652E8262D}"/>
    <dgm:cxn modelId="{9D478CED-8280-4040-902B-117FD2160C73}" type="presOf" srcId="{9E3A053D-A37F-4548-AB86-04571929BCE6}" destId="{669B283D-0549-461A-8AA5-7B8C0404F8F0}" srcOrd="0" destOrd="0" presId="urn:microsoft.com/office/officeart/2005/8/layout/vProcess5"/>
    <dgm:cxn modelId="{00E47F34-A04E-4456-BEAF-C55537C174DB}" type="presParOf" srcId="{DEA4A480-5377-486F-AA9D-A45DC11D7087}" destId="{F1D9A9B0-FB45-45A3-A692-E4EB7B1DFE3E}" srcOrd="0" destOrd="0" presId="urn:microsoft.com/office/officeart/2005/8/layout/vProcess5"/>
    <dgm:cxn modelId="{6F768E48-675A-4E7E-B3E0-EC20F5134F14}" type="presParOf" srcId="{DEA4A480-5377-486F-AA9D-A45DC11D7087}" destId="{F72ACB51-BA4B-413E-A55C-41F729B9CDAD}" srcOrd="1" destOrd="0" presId="urn:microsoft.com/office/officeart/2005/8/layout/vProcess5"/>
    <dgm:cxn modelId="{92220982-BB71-42A0-ADDD-39F8FAF5DF5F}" type="presParOf" srcId="{DEA4A480-5377-486F-AA9D-A45DC11D7087}" destId="{A7391696-5E33-48C8-BCEF-DECBBC404D20}" srcOrd="2" destOrd="0" presId="urn:microsoft.com/office/officeart/2005/8/layout/vProcess5"/>
    <dgm:cxn modelId="{244E6EFB-72D3-4C4B-A5A7-4C3258915EC3}" type="presParOf" srcId="{DEA4A480-5377-486F-AA9D-A45DC11D7087}" destId="{669B283D-0549-461A-8AA5-7B8C0404F8F0}" srcOrd="3" destOrd="0" presId="urn:microsoft.com/office/officeart/2005/8/layout/vProcess5"/>
    <dgm:cxn modelId="{1C815BC8-1AE4-4384-8891-7217EC271F3C}" type="presParOf" srcId="{DEA4A480-5377-486F-AA9D-A45DC11D7087}" destId="{22BE571B-8CB7-45E5-AF6D-5F5CD85241FC}" srcOrd="4" destOrd="0" presId="urn:microsoft.com/office/officeart/2005/8/layout/vProcess5"/>
    <dgm:cxn modelId="{D5C98AB6-85D0-4534-A430-09367F47F349}" type="presParOf" srcId="{DEA4A480-5377-486F-AA9D-A45DC11D7087}" destId="{3E97B65B-170F-48B4-84C3-3AEC84EA4AAD}" srcOrd="5" destOrd="0" presId="urn:microsoft.com/office/officeart/2005/8/layout/vProcess5"/>
    <dgm:cxn modelId="{CAE02A23-6EAE-442F-B820-A3162F0FE9ED}" type="presParOf" srcId="{DEA4A480-5377-486F-AA9D-A45DC11D7087}" destId="{FBE43F67-315D-4F98-8519-F79A86294626}" srcOrd="6" destOrd="0" presId="urn:microsoft.com/office/officeart/2005/8/layout/vProcess5"/>
    <dgm:cxn modelId="{C861A6DA-3502-4462-A1D2-B879CFFDD615}" type="presParOf" srcId="{DEA4A480-5377-486F-AA9D-A45DC11D7087}" destId="{FC740251-43DE-4BD2-8E9C-91B1815C6BC3}" srcOrd="7" destOrd="0" presId="urn:microsoft.com/office/officeart/2005/8/layout/vProcess5"/>
    <dgm:cxn modelId="{63CA5302-4975-4681-AA32-6B2664C3EFC8}" type="presParOf" srcId="{DEA4A480-5377-486F-AA9D-A45DC11D7087}" destId="{36D9B59B-7D64-4F52-AF3B-A3638FE1B87C}" srcOrd="8" destOrd="0" presId="urn:microsoft.com/office/officeart/2005/8/layout/vProcess5"/>
    <dgm:cxn modelId="{F756AAFC-EE6C-447F-A76A-9D9AD0FFB2E7}" type="presParOf" srcId="{DEA4A480-5377-486F-AA9D-A45DC11D7087}" destId="{71F24808-062C-42DD-AB73-34A80BC0750E}" srcOrd="9" destOrd="0" presId="urn:microsoft.com/office/officeart/2005/8/layout/vProcess5"/>
    <dgm:cxn modelId="{EB54298D-E391-4497-837B-675CE35EB92B}" type="presParOf" srcId="{DEA4A480-5377-486F-AA9D-A45DC11D7087}" destId="{E5907AE5-128C-42A2-9301-2999AAD01A1B}" srcOrd="10" destOrd="0" presId="urn:microsoft.com/office/officeart/2005/8/layout/vProcess5"/>
    <dgm:cxn modelId="{99F877A6-CFEE-4C50-A025-0FDECA6F2E62}" type="presParOf" srcId="{DEA4A480-5377-486F-AA9D-A45DC11D7087}" destId="{105F0CB8-FB4E-4ECB-98E2-E13EE7978457}" srcOrd="11" destOrd="0" presId="urn:microsoft.com/office/officeart/2005/8/layout/vProcess5"/>
    <dgm:cxn modelId="{1E657D3D-DDA8-4D8F-A6F3-8F88FFBAB445}" type="presParOf" srcId="{DEA4A480-5377-486F-AA9D-A45DC11D7087}" destId="{60A21938-DAC7-4D6A-910E-778376FDA2FE}" srcOrd="12" destOrd="0" presId="urn:microsoft.com/office/officeart/2005/8/layout/vProcess5"/>
    <dgm:cxn modelId="{F57BD430-D7D8-4B11-982E-12970088E3D0}" type="presParOf" srcId="{DEA4A480-5377-486F-AA9D-A45DC11D7087}" destId="{74E973B7-89D3-447F-821E-9D9041D49E5D}" srcOrd="13" destOrd="0" presId="urn:microsoft.com/office/officeart/2005/8/layout/vProcess5"/>
    <dgm:cxn modelId="{517EB286-BE42-490F-B492-EDBC14DCBE98}" type="presParOf" srcId="{DEA4A480-5377-486F-AA9D-A45DC11D7087}" destId="{FB103180-7C27-4FEA-8605-0EEDEA8A70D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F1A708C-17A4-4EF3-B015-97BAFE5D8814}" type="doc">
      <dgm:prSet loTypeId="urn:microsoft.com/office/officeart/2005/8/layout/cycle6" loCatId="relationship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E00A44F-B0C6-449D-B4B5-94612AC95F00}">
      <dgm:prSet custT="1"/>
      <dgm:spPr/>
      <dgm:t>
        <a:bodyPr/>
        <a:lstStyle/>
        <a:p>
          <a:r>
            <a:rPr lang="en-US" sz="1200" dirty="0">
              <a:latin typeface="Century Gothic" panose="020B0502020202020204" pitchFamily="34" charset="0"/>
            </a:rPr>
            <a:t>​Grants based on household income</a:t>
          </a:r>
        </a:p>
      </dgm:t>
    </dgm:pt>
    <dgm:pt modelId="{742C1AD2-E6DB-4C7F-B336-18326C470660}" type="parTrans" cxnId="{1C40161A-1E82-432B-ADAF-9639A059ECE8}">
      <dgm:prSet/>
      <dgm:spPr/>
      <dgm:t>
        <a:bodyPr/>
        <a:lstStyle/>
        <a:p>
          <a:endParaRPr lang="en-US" sz="1200"/>
        </a:p>
      </dgm:t>
    </dgm:pt>
    <dgm:pt modelId="{575E4C2E-03B0-424E-A376-919848F412B7}" type="sibTrans" cxnId="{1C40161A-1E82-432B-ADAF-9639A059ECE8}">
      <dgm:prSet/>
      <dgm:spPr/>
      <dgm:t>
        <a:bodyPr/>
        <a:lstStyle/>
        <a:p>
          <a:endParaRPr lang="en-US" sz="1200"/>
        </a:p>
      </dgm:t>
    </dgm:pt>
    <dgm:pt modelId="{6E26BD71-8C36-424E-B084-AED1DFEABCDD}">
      <dgm:prSet custT="1"/>
      <dgm:spPr/>
      <dgm:t>
        <a:bodyPr/>
        <a:lstStyle/>
        <a:p>
          <a:r>
            <a:rPr lang="en-US" sz="1200" dirty="0">
              <a:latin typeface="Century Gothic" panose="020B0502020202020204" pitchFamily="34" charset="0"/>
            </a:rPr>
            <a:t>Must be employed in a permanent, benefits-eligible position for one year before you are eligible to apply</a:t>
          </a:r>
        </a:p>
      </dgm:t>
    </dgm:pt>
    <dgm:pt modelId="{40E2A8A1-9A89-4471-8BD3-CCE6A36D1C62}" type="parTrans" cxnId="{E72CAD2A-3FA1-43A9-8A34-0298FC4AA1DE}">
      <dgm:prSet/>
      <dgm:spPr/>
      <dgm:t>
        <a:bodyPr/>
        <a:lstStyle/>
        <a:p>
          <a:endParaRPr lang="en-US" sz="1200"/>
        </a:p>
      </dgm:t>
    </dgm:pt>
    <dgm:pt modelId="{1F6A497B-F90B-4BD6-8B99-B40C0058F5F4}" type="sibTrans" cxnId="{E72CAD2A-3FA1-43A9-8A34-0298FC4AA1DE}">
      <dgm:prSet/>
      <dgm:spPr/>
      <dgm:t>
        <a:bodyPr/>
        <a:lstStyle/>
        <a:p>
          <a:endParaRPr lang="en-US" sz="1200">
            <a:latin typeface="+mn-lt"/>
          </a:endParaRPr>
        </a:p>
      </dgm:t>
    </dgm:pt>
    <dgm:pt modelId="{BD268A66-E8B3-44E3-A2FE-50CDC0047790}">
      <dgm:prSet custT="1"/>
      <dgm:spPr/>
      <dgm:t>
        <a:bodyPr/>
        <a:lstStyle/>
        <a:p>
          <a:r>
            <a:rPr lang="en-US" sz="1200" dirty="0">
              <a:latin typeface="Century Gothic" panose="020B0502020202020204" pitchFamily="34" charset="0"/>
            </a:rPr>
            <a:t>Working 30 hours or more per week</a:t>
          </a:r>
        </a:p>
      </dgm:t>
    </dgm:pt>
    <dgm:pt modelId="{558A0152-5276-4D87-9A70-B8B8E4F5CF79}" type="parTrans" cxnId="{570DBFA5-0C95-4BE8-A657-7FEF1284E789}">
      <dgm:prSet/>
      <dgm:spPr/>
      <dgm:t>
        <a:bodyPr/>
        <a:lstStyle/>
        <a:p>
          <a:endParaRPr lang="en-US" sz="1200"/>
        </a:p>
      </dgm:t>
    </dgm:pt>
    <dgm:pt modelId="{856D6080-5ED4-44FA-8036-EA06A96DCAE3}" type="sibTrans" cxnId="{570DBFA5-0C95-4BE8-A657-7FEF1284E789}">
      <dgm:prSet/>
      <dgm:spPr/>
      <dgm:t>
        <a:bodyPr/>
        <a:lstStyle/>
        <a:p>
          <a:endParaRPr lang="en-US" sz="1200"/>
        </a:p>
      </dgm:t>
    </dgm:pt>
    <dgm:pt modelId="{2CFD3AC4-D489-4248-A17F-3BB77944983E}">
      <dgm:prSet custT="1"/>
      <dgm:spPr/>
      <dgm:t>
        <a:bodyPr/>
        <a:lstStyle/>
        <a:p>
          <a:r>
            <a:rPr lang="en-US" sz="1200" dirty="0">
              <a:latin typeface="Century Gothic" panose="020B0502020202020204" pitchFamily="34" charset="0"/>
            </a:rPr>
            <a:t>Documents required for proof of household income</a:t>
          </a:r>
        </a:p>
      </dgm:t>
    </dgm:pt>
    <dgm:pt modelId="{6DEB086E-FB86-4136-8D47-3115E5483AF0}" type="parTrans" cxnId="{1E4661EF-7DC3-4252-9A52-F95C0EF6962F}">
      <dgm:prSet/>
      <dgm:spPr/>
      <dgm:t>
        <a:bodyPr/>
        <a:lstStyle/>
        <a:p>
          <a:endParaRPr lang="en-US" sz="1200"/>
        </a:p>
      </dgm:t>
    </dgm:pt>
    <dgm:pt modelId="{6223D5A8-E023-48FA-A0D0-DF1970546BA8}" type="sibTrans" cxnId="{1E4661EF-7DC3-4252-9A52-F95C0EF6962F}">
      <dgm:prSet/>
      <dgm:spPr/>
      <dgm:t>
        <a:bodyPr/>
        <a:lstStyle/>
        <a:p>
          <a:endParaRPr lang="en-US" sz="1200"/>
        </a:p>
      </dgm:t>
    </dgm:pt>
    <dgm:pt modelId="{C9CC42F4-B187-4A9F-8C83-0DF95E5E8094}">
      <dgm:prSet custT="1"/>
      <dgm:spPr/>
      <dgm:t>
        <a:bodyPr/>
        <a:lstStyle/>
        <a:p>
          <a:r>
            <a:rPr lang="en-US" sz="1200" dirty="0">
              <a:latin typeface="Century Gothic" panose="020B0502020202020204" pitchFamily="34" charset="0"/>
            </a:rPr>
            <a:t>Maximum home purchase price is $900,000</a:t>
          </a:r>
        </a:p>
      </dgm:t>
    </dgm:pt>
    <dgm:pt modelId="{4D2CC828-9DB8-4859-B961-A1495B37D74A}" type="parTrans" cxnId="{89FE631C-B2F6-4B85-83FD-A29D0ABEAE30}">
      <dgm:prSet/>
      <dgm:spPr/>
      <dgm:t>
        <a:bodyPr/>
        <a:lstStyle/>
        <a:p>
          <a:endParaRPr lang="en-US" sz="1200"/>
        </a:p>
      </dgm:t>
    </dgm:pt>
    <dgm:pt modelId="{89AF31B7-65DF-4007-9252-1C00A1156169}" type="sibTrans" cxnId="{89FE631C-B2F6-4B85-83FD-A29D0ABEAE30}">
      <dgm:prSet/>
      <dgm:spPr/>
      <dgm:t>
        <a:bodyPr/>
        <a:lstStyle/>
        <a:p>
          <a:endParaRPr lang="en-US" sz="1200"/>
        </a:p>
      </dgm:t>
    </dgm:pt>
    <dgm:pt modelId="{13C28862-182C-4A7F-81F0-70D8C2F94034}">
      <dgm:prSet custT="1"/>
      <dgm:spPr/>
      <dgm:t>
        <a:bodyPr/>
        <a:lstStyle/>
        <a:p>
          <a:r>
            <a:rPr lang="en-US" sz="1200" dirty="0">
              <a:latin typeface="Century Gothic" panose="020B0502020202020204" pitchFamily="34" charset="0"/>
            </a:rPr>
            <a:t>Employment service requirement to fully forgive the grant is increased to 5 years </a:t>
          </a:r>
        </a:p>
      </dgm:t>
    </dgm:pt>
    <dgm:pt modelId="{DB8E9318-A186-423E-8DDF-5683B83032BD}" type="parTrans" cxnId="{C0AF8BB7-FE4C-43C8-97C6-77F50C17FD05}">
      <dgm:prSet/>
      <dgm:spPr/>
      <dgm:t>
        <a:bodyPr/>
        <a:lstStyle/>
        <a:p>
          <a:endParaRPr lang="en-US" sz="1200"/>
        </a:p>
      </dgm:t>
    </dgm:pt>
    <dgm:pt modelId="{DBD14D81-F2BB-479F-B0D2-F0CBEFC5F867}" type="sibTrans" cxnId="{C0AF8BB7-FE4C-43C8-97C6-77F50C17FD05}">
      <dgm:prSet/>
      <dgm:spPr/>
      <dgm:t>
        <a:bodyPr/>
        <a:lstStyle/>
        <a:p>
          <a:endParaRPr lang="en-US" sz="1200"/>
        </a:p>
      </dgm:t>
    </dgm:pt>
    <dgm:pt modelId="{8B874F88-D77B-4211-8D1E-D1237F87E8BA}" type="pres">
      <dgm:prSet presAssocID="{1F1A708C-17A4-4EF3-B015-97BAFE5D8814}" presName="cycle" presStyleCnt="0">
        <dgm:presLayoutVars>
          <dgm:dir/>
          <dgm:resizeHandles val="exact"/>
        </dgm:presLayoutVars>
      </dgm:prSet>
      <dgm:spPr/>
    </dgm:pt>
    <dgm:pt modelId="{CD563F2A-93EB-468F-A409-2001CF8506AC}" type="pres">
      <dgm:prSet presAssocID="{EE00A44F-B0C6-449D-B4B5-94612AC95F00}" presName="node" presStyleLbl="node1" presStyleIdx="0" presStyleCnt="6" custScaleX="130360" custScaleY="160336">
        <dgm:presLayoutVars>
          <dgm:bulletEnabled val="1"/>
        </dgm:presLayoutVars>
      </dgm:prSet>
      <dgm:spPr/>
    </dgm:pt>
    <dgm:pt modelId="{3C54AF32-FBF4-4450-AEB8-ECA5CFECD53B}" type="pres">
      <dgm:prSet presAssocID="{EE00A44F-B0C6-449D-B4B5-94612AC95F00}" presName="spNode" presStyleCnt="0"/>
      <dgm:spPr/>
    </dgm:pt>
    <dgm:pt modelId="{D3FBA823-0AAD-4DD0-8E8A-A0F28C9270CF}" type="pres">
      <dgm:prSet presAssocID="{575E4C2E-03B0-424E-A376-919848F412B7}" presName="sibTrans" presStyleLbl="sibTrans1D1" presStyleIdx="0" presStyleCnt="6"/>
      <dgm:spPr/>
    </dgm:pt>
    <dgm:pt modelId="{7D9F701F-0C68-4B3D-BFFA-C2C5AA9AB4A0}" type="pres">
      <dgm:prSet presAssocID="{6E26BD71-8C36-424E-B084-AED1DFEABCDD}" presName="node" presStyleLbl="node1" presStyleIdx="1" presStyleCnt="6" custScaleX="130360" custScaleY="160336">
        <dgm:presLayoutVars>
          <dgm:bulletEnabled val="1"/>
        </dgm:presLayoutVars>
      </dgm:prSet>
      <dgm:spPr/>
    </dgm:pt>
    <dgm:pt modelId="{5F1F9CE9-BDE5-42EF-A576-B48054A487EB}" type="pres">
      <dgm:prSet presAssocID="{6E26BD71-8C36-424E-B084-AED1DFEABCDD}" presName="spNode" presStyleCnt="0"/>
      <dgm:spPr/>
    </dgm:pt>
    <dgm:pt modelId="{D4FB1E75-1969-4BCF-9041-10F81363814B}" type="pres">
      <dgm:prSet presAssocID="{1F6A497B-F90B-4BD6-8B99-B40C0058F5F4}" presName="sibTrans" presStyleLbl="sibTrans1D1" presStyleIdx="1" presStyleCnt="6"/>
      <dgm:spPr/>
    </dgm:pt>
    <dgm:pt modelId="{F3B66B3D-AAED-49C3-BE00-5F5215F229AE}" type="pres">
      <dgm:prSet presAssocID="{BD268A66-E8B3-44E3-A2FE-50CDC0047790}" presName="node" presStyleLbl="node1" presStyleIdx="2" presStyleCnt="6" custScaleX="130360" custScaleY="160336">
        <dgm:presLayoutVars>
          <dgm:bulletEnabled val="1"/>
        </dgm:presLayoutVars>
      </dgm:prSet>
      <dgm:spPr/>
    </dgm:pt>
    <dgm:pt modelId="{0D856616-201B-4D91-A6A8-F6C4D21FEAED}" type="pres">
      <dgm:prSet presAssocID="{BD268A66-E8B3-44E3-A2FE-50CDC0047790}" presName="spNode" presStyleCnt="0"/>
      <dgm:spPr/>
    </dgm:pt>
    <dgm:pt modelId="{CAF86C7E-1A0C-4338-93D9-D62B5C9D9A4D}" type="pres">
      <dgm:prSet presAssocID="{856D6080-5ED4-44FA-8036-EA06A96DCAE3}" presName="sibTrans" presStyleLbl="sibTrans1D1" presStyleIdx="2" presStyleCnt="6"/>
      <dgm:spPr/>
    </dgm:pt>
    <dgm:pt modelId="{7ED3C809-C923-4650-85E1-CA25482416E1}" type="pres">
      <dgm:prSet presAssocID="{2CFD3AC4-D489-4248-A17F-3BB77944983E}" presName="node" presStyleLbl="node1" presStyleIdx="3" presStyleCnt="6" custScaleX="130360" custScaleY="160336">
        <dgm:presLayoutVars>
          <dgm:bulletEnabled val="1"/>
        </dgm:presLayoutVars>
      </dgm:prSet>
      <dgm:spPr/>
    </dgm:pt>
    <dgm:pt modelId="{7848460A-9605-4964-B27D-5437CD7A8D05}" type="pres">
      <dgm:prSet presAssocID="{2CFD3AC4-D489-4248-A17F-3BB77944983E}" presName="spNode" presStyleCnt="0"/>
      <dgm:spPr/>
    </dgm:pt>
    <dgm:pt modelId="{7DE1705E-3A87-44FB-A9A0-6DEE3D4C6C59}" type="pres">
      <dgm:prSet presAssocID="{6223D5A8-E023-48FA-A0D0-DF1970546BA8}" presName="sibTrans" presStyleLbl="sibTrans1D1" presStyleIdx="3" presStyleCnt="6"/>
      <dgm:spPr/>
    </dgm:pt>
    <dgm:pt modelId="{27173137-5DC8-4BCA-B204-984BE52CD589}" type="pres">
      <dgm:prSet presAssocID="{C9CC42F4-B187-4A9F-8C83-0DF95E5E8094}" presName="node" presStyleLbl="node1" presStyleIdx="4" presStyleCnt="6" custScaleX="130360" custScaleY="160336">
        <dgm:presLayoutVars>
          <dgm:bulletEnabled val="1"/>
        </dgm:presLayoutVars>
      </dgm:prSet>
      <dgm:spPr/>
    </dgm:pt>
    <dgm:pt modelId="{3D62D0E9-8725-4709-843F-816CF06701D5}" type="pres">
      <dgm:prSet presAssocID="{C9CC42F4-B187-4A9F-8C83-0DF95E5E8094}" presName="spNode" presStyleCnt="0"/>
      <dgm:spPr/>
    </dgm:pt>
    <dgm:pt modelId="{0A85F5D8-9F75-4099-9713-6327B9EB6C34}" type="pres">
      <dgm:prSet presAssocID="{89AF31B7-65DF-4007-9252-1C00A1156169}" presName="sibTrans" presStyleLbl="sibTrans1D1" presStyleIdx="4" presStyleCnt="6"/>
      <dgm:spPr/>
    </dgm:pt>
    <dgm:pt modelId="{7615F2DA-534A-4F4B-9624-C2D1C2755384}" type="pres">
      <dgm:prSet presAssocID="{13C28862-182C-4A7F-81F0-70D8C2F94034}" presName="node" presStyleLbl="node1" presStyleIdx="5" presStyleCnt="6" custScaleX="130360" custScaleY="160336">
        <dgm:presLayoutVars>
          <dgm:bulletEnabled val="1"/>
        </dgm:presLayoutVars>
      </dgm:prSet>
      <dgm:spPr/>
    </dgm:pt>
    <dgm:pt modelId="{3445D636-7013-4516-A92D-D2E7E2E4ACE8}" type="pres">
      <dgm:prSet presAssocID="{13C28862-182C-4A7F-81F0-70D8C2F94034}" presName="spNode" presStyleCnt="0"/>
      <dgm:spPr/>
    </dgm:pt>
    <dgm:pt modelId="{0B098ABD-BCD4-4D48-B767-748F72243E18}" type="pres">
      <dgm:prSet presAssocID="{DBD14D81-F2BB-479F-B0D2-F0CBEFC5F867}" presName="sibTrans" presStyleLbl="sibTrans1D1" presStyleIdx="5" presStyleCnt="6"/>
      <dgm:spPr/>
    </dgm:pt>
  </dgm:ptLst>
  <dgm:cxnLst>
    <dgm:cxn modelId="{59C0EE0A-E0E9-4781-AC0B-66D015E6A6F3}" type="presOf" srcId="{C9CC42F4-B187-4A9F-8C83-0DF95E5E8094}" destId="{27173137-5DC8-4BCA-B204-984BE52CD589}" srcOrd="0" destOrd="0" presId="urn:microsoft.com/office/officeart/2005/8/layout/cycle6"/>
    <dgm:cxn modelId="{1C40161A-1E82-432B-ADAF-9639A059ECE8}" srcId="{1F1A708C-17A4-4EF3-B015-97BAFE5D8814}" destId="{EE00A44F-B0C6-449D-B4B5-94612AC95F00}" srcOrd="0" destOrd="0" parTransId="{742C1AD2-E6DB-4C7F-B336-18326C470660}" sibTransId="{575E4C2E-03B0-424E-A376-919848F412B7}"/>
    <dgm:cxn modelId="{89FE631C-B2F6-4B85-83FD-A29D0ABEAE30}" srcId="{1F1A708C-17A4-4EF3-B015-97BAFE5D8814}" destId="{C9CC42F4-B187-4A9F-8C83-0DF95E5E8094}" srcOrd="4" destOrd="0" parTransId="{4D2CC828-9DB8-4859-B961-A1495B37D74A}" sibTransId="{89AF31B7-65DF-4007-9252-1C00A1156169}"/>
    <dgm:cxn modelId="{E72CAD2A-3FA1-43A9-8A34-0298FC4AA1DE}" srcId="{1F1A708C-17A4-4EF3-B015-97BAFE5D8814}" destId="{6E26BD71-8C36-424E-B084-AED1DFEABCDD}" srcOrd="1" destOrd="0" parTransId="{40E2A8A1-9A89-4471-8BD3-CCE6A36D1C62}" sibTransId="{1F6A497B-F90B-4BD6-8B99-B40C0058F5F4}"/>
    <dgm:cxn modelId="{671BF830-8766-415A-9594-6BC8704FDF47}" type="presOf" srcId="{6E26BD71-8C36-424E-B084-AED1DFEABCDD}" destId="{7D9F701F-0C68-4B3D-BFFA-C2C5AA9AB4A0}" srcOrd="0" destOrd="0" presId="urn:microsoft.com/office/officeart/2005/8/layout/cycle6"/>
    <dgm:cxn modelId="{F544505C-C8CA-4E29-8F39-29BCD5FEF8A0}" type="presOf" srcId="{89AF31B7-65DF-4007-9252-1C00A1156169}" destId="{0A85F5D8-9F75-4099-9713-6327B9EB6C34}" srcOrd="0" destOrd="0" presId="urn:microsoft.com/office/officeart/2005/8/layout/cycle6"/>
    <dgm:cxn modelId="{2F418947-4704-4C55-990B-16385999F7D6}" type="presOf" srcId="{1F6A497B-F90B-4BD6-8B99-B40C0058F5F4}" destId="{D4FB1E75-1969-4BCF-9041-10F81363814B}" srcOrd="0" destOrd="0" presId="urn:microsoft.com/office/officeart/2005/8/layout/cycle6"/>
    <dgm:cxn modelId="{4C476E6C-FC44-4F77-894E-B4E5978530F4}" type="presOf" srcId="{13C28862-182C-4A7F-81F0-70D8C2F94034}" destId="{7615F2DA-534A-4F4B-9624-C2D1C2755384}" srcOrd="0" destOrd="0" presId="urn:microsoft.com/office/officeart/2005/8/layout/cycle6"/>
    <dgm:cxn modelId="{69BE7159-324C-4603-ABD3-1F91A33EBB2E}" type="presOf" srcId="{BD268A66-E8B3-44E3-A2FE-50CDC0047790}" destId="{F3B66B3D-AAED-49C3-BE00-5F5215F229AE}" srcOrd="0" destOrd="0" presId="urn:microsoft.com/office/officeart/2005/8/layout/cycle6"/>
    <dgm:cxn modelId="{2E62DC81-6324-4FD4-AB78-C03AF6193387}" type="presOf" srcId="{DBD14D81-F2BB-479F-B0D2-F0CBEFC5F867}" destId="{0B098ABD-BCD4-4D48-B767-748F72243E18}" srcOrd="0" destOrd="0" presId="urn:microsoft.com/office/officeart/2005/8/layout/cycle6"/>
    <dgm:cxn modelId="{678CFC96-7E5F-4960-8F86-BFED7BA66BEE}" type="presOf" srcId="{575E4C2E-03B0-424E-A376-919848F412B7}" destId="{D3FBA823-0AAD-4DD0-8E8A-A0F28C9270CF}" srcOrd="0" destOrd="0" presId="urn:microsoft.com/office/officeart/2005/8/layout/cycle6"/>
    <dgm:cxn modelId="{AD90DF9B-880B-43E7-8E0D-0FC020A3A0B7}" type="presOf" srcId="{856D6080-5ED4-44FA-8036-EA06A96DCAE3}" destId="{CAF86C7E-1A0C-4338-93D9-D62B5C9D9A4D}" srcOrd="0" destOrd="0" presId="urn:microsoft.com/office/officeart/2005/8/layout/cycle6"/>
    <dgm:cxn modelId="{B19E899C-380D-4D48-AA6B-5DE8322A498B}" type="presOf" srcId="{2CFD3AC4-D489-4248-A17F-3BB77944983E}" destId="{7ED3C809-C923-4650-85E1-CA25482416E1}" srcOrd="0" destOrd="0" presId="urn:microsoft.com/office/officeart/2005/8/layout/cycle6"/>
    <dgm:cxn modelId="{107EEE9D-9F69-49E4-BC63-03C4A3148964}" type="presOf" srcId="{1F1A708C-17A4-4EF3-B015-97BAFE5D8814}" destId="{8B874F88-D77B-4211-8D1E-D1237F87E8BA}" srcOrd="0" destOrd="0" presId="urn:microsoft.com/office/officeart/2005/8/layout/cycle6"/>
    <dgm:cxn modelId="{347924A2-92E0-4824-8FCD-D52AE97E025C}" type="presOf" srcId="{EE00A44F-B0C6-449D-B4B5-94612AC95F00}" destId="{CD563F2A-93EB-468F-A409-2001CF8506AC}" srcOrd="0" destOrd="0" presId="urn:microsoft.com/office/officeart/2005/8/layout/cycle6"/>
    <dgm:cxn modelId="{570DBFA5-0C95-4BE8-A657-7FEF1284E789}" srcId="{1F1A708C-17A4-4EF3-B015-97BAFE5D8814}" destId="{BD268A66-E8B3-44E3-A2FE-50CDC0047790}" srcOrd="2" destOrd="0" parTransId="{558A0152-5276-4D87-9A70-B8B8E4F5CF79}" sibTransId="{856D6080-5ED4-44FA-8036-EA06A96DCAE3}"/>
    <dgm:cxn modelId="{C0AF8BB7-FE4C-43C8-97C6-77F50C17FD05}" srcId="{1F1A708C-17A4-4EF3-B015-97BAFE5D8814}" destId="{13C28862-182C-4A7F-81F0-70D8C2F94034}" srcOrd="5" destOrd="0" parTransId="{DB8E9318-A186-423E-8DDF-5683B83032BD}" sibTransId="{DBD14D81-F2BB-479F-B0D2-F0CBEFC5F867}"/>
    <dgm:cxn modelId="{1AD3FBB8-DB9D-4234-BE1B-15167BC29067}" type="presOf" srcId="{6223D5A8-E023-48FA-A0D0-DF1970546BA8}" destId="{7DE1705E-3A87-44FB-A9A0-6DEE3D4C6C59}" srcOrd="0" destOrd="0" presId="urn:microsoft.com/office/officeart/2005/8/layout/cycle6"/>
    <dgm:cxn modelId="{1E4661EF-7DC3-4252-9A52-F95C0EF6962F}" srcId="{1F1A708C-17A4-4EF3-B015-97BAFE5D8814}" destId="{2CFD3AC4-D489-4248-A17F-3BB77944983E}" srcOrd="3" destOrd="0" parTransId="{6DEB086E-FB86-4136-8D47-3115E5483AF0}" sibTransId="{6223D5A8-E023-48FA-A0D0-DF1970546BA8}"/>
    <dgm:cxn modelId="{76BEB0CC-A405-4FBF-BA02-E01CD3C5DC52}" type="presParOf" srcId="{8B874F88-D77B-4211-8D1E-D1237F87E8BA}" destId="{CD563F2A-93EB-468F-A409-2001CF8506AC}" srcOrd="0" destOrd="0" presId="urn:microsoft.com/office/officeart/2005/8/layout/cycle6"/>
    <dgm:cxn modelId="{791027FD-A238-4550-9ACF-118AF790EF13}" type="presParOf" srcId="{8B874F88-D77B-4211-8D1E-D1237F87E8BA}" destId="{3C54AF32-FBF4-4450-AEB8-ECA5CFECD53B}" srcOrd="1" destOrd="0" presId="urn:microsoft.com/office/officeart/2005/8/layout/cycle6"/>
    <dgm:cxn modelId="{8FCA9D05-7F3B-4E3D-BD2E-089D1B9F566D}" type="presParOf" srcId="{8B874F88-D77B-4211-8D1E-D1237F87E8BA}" destId="{D3FBA823-0AAD-4DD0-8E8A-A0F28C9270CF}" srcOrd="2" destOrd="0" presId="urn:microsoft.com/office/officeart/2005/8/layout/cycle6"/>
    <dgm:cxn modelId="{C3EE1D9B-05A2-4C64-9642-6401DBF74D5A}" type="presParOf" srcId="{8B874F88-D77B-4211-8D1E-D1237F87E8BA}" destId="{7D9F701F-0C68-4B3D-BFFA-C2C5AA9AB4A0}" srcOrd="3" destOrd="0" presId="urn:microsoft.com/office/officeart/2005/8/layout/cycle6"/>
    <dgm:cxn modelId="{E55E8F99-656C-4CC9-890C-8A67664CD72E}" type="presParOf" srcId="{8B874F88-D77B-4211-8D1E-D1237F87E8BA}" destId="{5F1F9CE9-BDE5-42EF-A576-B48054A487EB}" srcOrd="4" destOrd="0" presId="urn:microsoft.com/office/officeart/2005/8/layout/cycle6"/>
    <dgm:cxn modelId="{E7183974-68A0-4F83-80BD-A9AF6437529C}" type="presParOf" srcId="{8B874F88-D77B-4211-8D1E-D1237F87E8BA}" destId="{D4FB1E75-1969-4BCF-9041-10F81363814B}" srcOrd="5" destOrd="0" presId="urn:microsoft.com/office/officeart/2005/8/layout/cycle6"/>
    <dgm:cxn modelId="{F8A60ADE-D1F1-4B03-BDD6-9F0348CDEE48}" type="presParOf" srcId="{8B874F88-D77B-4211-8D1E-D1237F87E8BA}" destId="{F3B66B3D-AAED-49C3-BE00-5F5215F229AE}" srcOrd="6" destOrd="0" presId="urn:microsoft.com/office/officeart/2005/8/layout/cycle6"/>
    <dgm:cxn modelId="{469D6A9D-6FD3-4E28-B68B-0D2D289910A1}" type="presParOf" srcId="{8B874F88-D77B-4211-8D1E-D1237F87E8BA}" destId="{0D856616-201B-4D91-A6A8-F6C4D21FEAED}" srcOrd="7" destOrd="0" presId="urn:microsoft.com/office/officeart/2005/8/layout/cycle6"/>
    <dgm:cxn modelId="{BDF9E5FD-A514-4A20-82D0-9E3B39B6DA40}" type="presParOf" srcId="{8B874F88-D77B-4211-8D1E-D1237F87E8BA}" destId="{CAF86C7E-1A0C-4338-93D9-D62B5C9D9A4D}" srcOrd="8" destOrd="0" presId="urn:microsoft.com/office/officeart/2005/8/layout/cycle6"/>
    <dgm:cxn modelId="{AB71F3D5-2199-4A05-93A1-FCCF03AEAA4A}" type="presParOf" srcId="{8B874F88-D77B-4211-8D1E-D1237F87E8BA}" destId="{7ED3C809-C923-4650-85E1-CA25482416E1}" srcOrd="9" destOrd="0" presId="urn:microsoft.com/office/officeart/2005/8/layout/cycle6"/>
    <dgm:cxn modelId="{3D2C379B-21DC-4050-B1C2-25985970737B}" type="presParOf" srcId="{8B874F88-D77B-4211-8D1E-D1237F87E8BA}" destId="{7848460A-9605-4964-B27D-5437CD7A8D05}" srcOrd="10" destOrd="0" presId="urn:microsoft.com/office/officeart/2005/8/layout/cycle6"/>
    <dgm:cxn modelId="{254C9E61-8F22-42E1-B52C-99F841B4AE7D}" type="presParOf" srcId="{8B874F88-D77B-4211-8D1E-D1237F87E8BA}" destId="{7DE1705E-3A87-44FB-A9A0-6DEE3D4C6C59}" srcOrd="11" destOrd="0" presId="urn:microsoft.com/office/officeart/2005/8/layout/cycle6"/>
    <dgm:cxn modelId="{B9606AA7-E6AE-4E5D-AB4B-1F267C216B2C}" type="presParOf" srcId="{8B874F88-D77B-4211-8D1E-D1237F87E8BA}" destId="{27173137-5DC8-4BCA-B204-984BE52CD589}" srcOrd="12" destOrd="0" presId="urn:microsoft.com/office/officeart/2005/8/layout/cycle6"/>
    <dgm:cxn modelId="{2F7DAFCF-7738-4F33-9254-55A85A200957}" type="presParOf" srcId="{8B874F88-D77B-4211-8D1E-D1237F87E8BA}" destId="{3D62D0E9-8725-4709-843F-816CF06701D5}" srcOrd="13" destOrd="0" presId="urn:microsoft.com/office/officeart/2005/8/layout/cycle6"/>
    <dgm:cxn modelId="{E4C64DC3-3953-4A45-8422-BD7C27D7F956}" type="presParOf" srcId="{8B874F88-D77B-4211-8D1E-D1237F87E8BA}" destId="{0A85F5D8-9F75-4099-9713-6327B9EB6C34}" srcOrd="14" destOrd="0" presId="urn:microsoft.com/office/officeart/2005/8/layout/cycle6"/>
    <dgm:cxn modelId="{D6D9F6EF-DD93-44B9-A533-0C941E03A4E0}" type="presParOf" srcId="{8B874F88-D77B-4211-8D1E-D1237F87E8BA}" destId="{7615F2DA-534A-4F4B-9624-C2D1C2755384}" srcOrd="15" destOrd="0" presId="urn:microsoft.com/office/officeart/2005/8/layout/cycle6"/>
    <dgm:cxn modelId="{805C12FC-B095-47D1-94AF-343CF9ADD8D1}" type="presParOf" srcId="{8B874F88-D77B-4211-8D1E-D1237F87E8BA}" destId="{3445D636-7013-4516-A92D-D2E7E2E4ACE8}" srcOrd="16" destOrd="0" presId="urn:microsoft.com/office/officeart/2005/8/layout/cycle6"/>
    <dgm:cxn modelId="{AE602187-0F34-476C-8EF0-F4F1E2DC05C9}" type="presParOf" srcId="{8B874F88-D77B-4211-8D1E-D1237F87E8BA}" destId="{0B098ABD-BCD4-4D48-B767-748F72243E18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5064C12-FBE8-4B2E-A6F7-8F2F30FB5FAC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24EBA9-DBAF-48BA-B45F-74A554A82C7D}" type="pres">
      <dgm:prSet presAssocID="{85064C12-FBE8-4B2E-A6F7-8F2F30FB5FAC}" presName="root" presStyleCnt="0">
        <dgm:presLayoutVars>
          <dgm:dir/>
          <dgm:resizeHandles val="exact"/>
        </dgm:presLayoutVars>
      </dgm:prSet>
      <dgm:spPr/>
    </dgm:pt>
  </dgm:ptLst>
  <dgm:cxnLst>
    <dgm:cxn modelId="{78D175D4-BC49-485E-894E-0EE8A7D0C043}" type="presOf" srcId="{85064C12-FBE8-4B2E-A6F7-8F2F30FB5FAC}" destId="{0E24EBA9-DBAF-48BA-B45F-74A554A82C7D}" srcOrd="0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C08443-4E94-40E2-A852-2FCB710A530B}" type="doc">
      <dgm:prSet loTypeId="urn:microsoft.com/office/officeart/2005/8/layout/radial3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D243057-5B2B-4DD4-8CE9-8C2391A24527}">
      <dgm:prSet custT="1"/>
      <dgm:spPr>
        <a:solidFill>
          <a:schemeClr val="accent4">
            <a:alpha val="50000"/>
          </a:schemeClr>
        </a:solidFill>
      </dgm:spPr>
      <dgm:t>
        <a:bodyPr/>
        <a:lstStyle/>
        <a:p>
          <a:r>
            <a:rPr lang="en-US" sz="2100" b="1" dirty="0">
              <a:latin typeface="Calibri Light" panose="020F0302020204030204" pitchFamily="34" charset="0"/>
              <a:cs typeface="Calibri Light" panose="020F0302020204030204" pitchFamily="34" charset="0"/>
            </a:rPr>
            <a:t>Down payment and closing cost assistance loan</a:t>
          </a:r>
        </a:p>
      </dgm:t>
    </dgm:pt>
    <dgm:pt modelId="{2BD5DC0C-B15C-42B1-A65E-DDF3E08BD420}" type="parTrans" cxnId="{EA7151FD-D5F0-475B-85C6-98B09F921F26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06F83788-0FCF-40A6-BABA-065A9128FD2F}" type="sibTrans" cxnId="{EA7151FD-D5F0-475B-85C6-98B09F921F26}">
      <dgm:prSet/>
      <dgm:spPr/>
      <dgm:t>
        <a:bodyPr/>
        <a:lstStyle/>
        <a:p>
          <a:endParaRPr lang="en-US" dirty="0">
            <a:solidFill>
              <a:schemeClr val="accent6">
                <a:lumMod val="60000"/>
                <a:lumOff val="4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972BB85-C240-4A8B-9CCC-1411A0127B7C}">
      <dgm:prSet/>
      <dgm:spPr/>
      <dgm:t>
        <a:bodyPr/>
        <a:lstStyle/>
        <a:p>
          <a:r>
            <a:rPr lang="en-US" b="1" dirty="0">
              <a:latin typeface="Calibri Light" panose="020F0302020204030204" pitchFamily="34" charset="0"/>
              <a:cs typeface="Calibri Light" panose="020F0302020204030204" pitchFamily="34" charset="0"/>
            </a:rPr>
            <a:t>Up to 25% of purchase price</a:t>
          </a:r>
        </a:p>
      </dgm:t>
    </dgm:pt>
    <dgm:pt modelId="{E494F08D-2EAB-4F0B-9780-D1831BBAE656}" type="parTrans" cxnId="{D468EE9D-F9CE-4EB2-B318-80CBBE1D8FE3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EE6914EF-60AB-4367-AC1E-BFC1102B4700}" type="sibTrans" cxnId="{D468EE9D-F9CE-4EB2-B318-80CBBE1D8FE3}">
      <dgm:prSet/>
      <dgm:spPr/>
      <dgm:t>
        <a:bodyPr/>
        <a:lstStyle/>
        <a:p>
          <a:endParaRPr lang="en-US" dirty="0">
            <a:solidFill>
              <a:schemeClr val="accent6">
                <a:lumMod val="60000"/>
                <a:lumOff val="4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55AB1695-0656-445D-937A-0CF489B3254E}">
      <dgm:prSet/>
      <dgm:spPr/>
      <dgm:t>
        <a:bodyPr/>
        <a:lstStyle/>
        <a:p>
          <a:r>
            <a:rPr lang="en-US" b="1" dirty="0">
              <a:latin typeface="Calibri Light" panose="020F0302020204030204" pitchFamily="34" charset="0"/>
              <a:cs typeface="Calibri Light" panose="020F0302020204030204" pitchFamily="34" charset="0"/>
            </a:rPr>
            <a:t>Silent second trust mortgage </a:t>
          </a:r>
        </a:p>
      </dgm:t>
    </dgm:pt>
    <dgm:pt modelId="{F47A163A-08EE-448F-989C-FE13C900885B}" type="parTrans" cxnId="{06DF9649-E2BE-40CF-A8E3-6C1F603ED5E1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DC343B14-D5A4-4C3B-8894-50B6939DBF82}" type="sibTrans" cxnId="{06DF9649-E2BE-40CF-A8E3-6C1F603ED5E1}">
      <dgm:prSet/>
      <dgm:spPr/>
      <dgm:t>
        <a:bodyPr/>
        <a:lstStyle/>
        <a:p>
          <a:endParaRPr lang="en-US" dirty="0">
            <a:solidFill>
              <a:schemeClr val="accent6">
                <a:lumMod val="60000"/>
                <a:lumOff val="4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A7FC8B90-BDA0-49CD-923A-BDEE24BC7A0D}">
      <dgm:prSet/>
      <dgm:spPr/>
      <dgm:t>
        <a:bodyPr/>
        <a:lstStyle/>
        <a:p>
          <a:r>
            <a:rPr lang="en-US" b="1" dirty="0">
              <a:latin typeface="Calibri Light" panose="020F0302020204030204" pitchFamily="34" charset="0"/>
              <a:cs typeface="Calibri Light" panose="020F0302020204030204" pitchFamily="34" charset="0"/>
            </a:rPr>
            <a:t>Shared Appreciation Model</a:t>
          </a:r>
        </a:p>
      </dgm:t>
    </dgm:pt>
    <dgm:pt modelId="{21143318-41DC-4FDD-A737-E4837656A14F}" type="parTrans" cxnId="{D05C6D78-5BD6-40F6-999B-C870612AA492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865A5328-988F-4F4C-B74E-E3A40172DD41}" type="sibTrans" cxnId="{D05C6D78-5BD6-40F6-999B-C870612AA492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500F9205-C187-4BFF-85DE-6AB16A7F968E}">
      <dgm:prSet/>
      <dgm:spPr>
        <a:solidFill>
          <a:srgbClr val="9B9B2D">
            <a:alpha val="50000"/>
          </a:srgbClr>
        </a:solidFill>
      </dgm:spPr>
      <dgm:t>
        <a:bodyPr/>
        <a:lstStyle/>
        <a:p>
          <a:r>
            <a:rPr lang="en-US" b="1" dirty="0">
              <a:latin typeface="Calibri Light" panose="020F0302020204030204" pitchFamily="34" charset="0"/>
              <a:cs typeface="Calibri Light" panose="020F0302020204030204" pitchFamily="34" charset="0"/>
            </a:rPr>
            <a:t>Maximum loan $112,500</a:t>
          </a:r>
        </a:p>
      </dgm:t>
    </dgm:pt>
    <dgm:pt modelId="{821243C4-7E14-4670-8B61-32C4900C0DA0}" type="parTrans" cxnId="{4B8A9DE6-04A8-4D33-81C5-4592CF6FE5CF}">
      <dgm:prSet/>
      <dgm:spPr/>
      <dgm:t>
        <a:bodyPr/>
        <a:lstStyle/>
        <a:p>
          <a:endParaRPr lang="en-US"/>
        </a:p>
      </dgm:t>
    </dgm:pt>
    <dgm:pt modelId="{EF02BC3B-1ACF-400E-880A-0C61F753BB57}" type="sibTrans" cxnId="{4B8A9DE6-04A8-4D33-81C5-4592CF6FE5CF}">
      <dgm:prSet/>
      <dgm:spPr/>
      <dgm:t>
        <a:bodyPr/>
        <a:lstStyle/>
        <a:p>
          <a:endParaRPr lang="en-US"/>
        </a:p>
      </dgm:t>
    </dgm:pt>
    <dgm:pt modelId="{A53016FC-1D1C-4519-BEF1-9B840BE12246}">
      <dgm:prSet/>
      <dgm:spPr/>
      <dgm:t>
        <a:bodyPr/>
        <a:lstStyle/>
        <a:p>
          <a:r>
            <a:rPr lang="en-US" b="1" dirty="0">
              <a:latin typeface="Calibri Light" panose="020F0302020204030204" pitchFamily="34" charset="0"/>
              <a:cs typeface="Calibri Light" panose="020F0302020204030204" pitchFamily="34" charset="0"/>
            </a:rPr>
            <a:t>Maximum Purchase Price $500,000</a:t>
          </a:r>
        </a:p>
      </dgm:t>
    </dgm:pt>
    <dgm:pt modelId="{B806BA7D-D751-41AF-B5F4-4B67525EAAE1}" type="parTrans" cxnId="{75D5754B-C411-4C14-8907-F8DBD1E864FF}">
      <dgm:prSet/>
      <dgm:spPr/>
      <dgm:t>
        <a:bodyPr/>
        <a:lstStyle/>
        <a:p>
          <a:endParaRPr lang="en-US"/>
        </a:p>
      </dgm:t>
    </dgm:pt>
    <dgm:pt modelId="{6EBD92B0-17E2-45A0-BAD5-D193556FB59A}" type="sibTrans" cxnId="{75D5754B-C411-4C14-8907-F8DBD1E864FF}">
      <dgm:prSet/>
      <dgm:spPr/>
      <dgm:t>
        <a:bodyPr/>
        <a:lstStyle/>
        <a:p>
          <a:endParaRPr lang="en-US"/>
        </a:p>
      </dgm:t>
    </dgm:pt>
    <dgm:pt modelId="{EFDE4DA8-F286-417C-A39D-E04B874FCC10}" type="pres">
      <dgm:prSet presAssocID="{E4C08443-4E94-40E2-A852-2FCB710A530B}" presName="composite" presStyleCnt="0">
        <dgm:presLayoutVars>
          <dgm:chMax val="1"/>
          <dgm:dir/>
          <dgm:resizeHandles val="exact"/>
        </dgm:presLayoutVars>
      </dgm:prSet>
      <dgm:spPr/>
    </dgm:pt>
    <dgm:pt modelId="{D0E2E80E-3F94-4D4B-AF55-E6221AF12A54}" type="pres">
      <dgm:prSet presAssocID="{E4C08443-4E94-40E2-A852-2FCB710A530B}" presName="radial" presStyleCnt="0">
        <dgm:presLayoutVars>
          <dgm:animLvl val="ctr"/>
        </dgm:presLayoutVars>
      </dgm:prSet>
      <dgm:spPr/>
    </dgm:pt>
    <dgm:pt modelId="{6A88FDE7-FFCB-412A-B9B8-DB5BDDA05D4E}" type="pres">
      <dgm:prSet presAssocID="{2D243057-5B2B-4DD4-8CE9-8C2391A24527}" presName="centerShape" presStyleLbl="vennNode1" presStyleIdx="0" presStyleCnt="6"/>
      <dgm:spPr/>
    </dgm:pt>
    <dgm:pt modelId="{D9820264-B64C-4EDC-9215-FB3FDF5F8AE0}" type="pres">
      <dgm:prSet presAssocID="{6972BB85-C240-4A8B-9CCC-1411A0127B7C}" presName="node" presStyleLbl="vennNode1" presStyleIdx="1" presStyleCnt="6">
        <dgm:presLayoutVars>
          <dgm:bulletEnabled val="1"/>
        </dgm:presLayoutVars>
      </dgm:prSet>
      <dgm:spPr/>
    </dgm:pt>
    <dgm:pt modelId="{A9805F66-19AE-4362-BF48-0983B0556C18}" type="pres">
      <dgm:prSet presAssocID="{500F9205-C187-4BFF-85DE-6AB16A7F968E}" presName="node" presStyleLbl="vennNode1" presStyleIdx="2" presStyleCnt="6">
        <dgm:presLayoutVars>
          <dgm:bulletEnabled val="1"/>
        </dgm:presLayoutVars>
      </dgm:prSet>
      <dgm:spPr/>
    </dgm:pt>
    <dgm:pt modelId="{803EF0CF-50D9-42DE-BCE2-D6F65C665977}" type="pres">
      <dgm:prSet presAssocID="{A53016FC-1D1C-4519-BEF1-9B840BE12246}" presName="node" presStyleLbl="vennNode1" presStyleIdx="3" presStyleCnt="6">
        <dgm:presLayoutVars>
          <dgm:bulletEnabled val="1"/>
        </dgm:presLayoutVars>
      </dgm:prSet>
      <dgm:spPr/>
    </dgm:pt>
    <dgm:pt modelId="{4CBC4FFB-09B1-4917-8C81-9043844F32D2}" type="pres">
      <dgm:prSet presAssocID="{55AB1695-0656-445D-937A-0CF489B3254E}" presName="node" presStyleLbl="vennNode1" presStyleIdx="4" presStyleCnt="6">
        <dgm:presLayoutVars>
          <dgm:bulletEnabled val="1"/>
        </dgm:presLayoutVars>
      </dgm:prSet>
      <dgm:spPr/>
    </dgm:pt>
    <dgm:pt modelId="{8A1B6A46-F7A1-4481-8C4F-31E3EF47C143}" type="pres">
      <dgm:prSet presAssocID="{A7FC8B90-BDA0-49CD-923A-BDEE24BC7A0D}" presName="node" presStyleLbl="vennNode1" presStyleIdx="5" presStyleCnt="6">
        <dgm:presLayoutVars>
          <dgm:bulletEnabled val="1"/>
        </dgm:presLayoutVars>
      </dgm:prSet>
      <dgm:spPr/>
    </dgm:pt>
  </dgm:ptLst>
  <dgm:cxnLst>
    <dgm:cxn modelId="{08C1AC13-3FC4-467D-AC0A-2905B9054E97}" type="presOf" srcId="{A7FC8B90-BDA0-49CD-923A-BDEE24BC7A0D}" destId="{8A1B6A46-F7A1-4481-8C4F-31E3EF47C143}" srcOrd="0" destOrd="0" presId="urn:microsoft.com/office/officeart/2005/8/layout/radial3"/>
    <dgm:cxn modelId="{3E4FCA1C-CD34-4021-8265-3A4F52C28CFD}" type="presOf" srcId="{E4C08443-4E94-40E2-A852-2FCB710A530B}" destId="{EFDE4DA8-F286-417C-A39D-E04B874FCC10}" srcOrd="0" destOrd="0" presId="urn:microsoft.com/office/officeart/2005/8/layout/radial3"/>
    <dgm:cxn modelId="{14EE5446-EB79-414A-9B86-6A35C8A1C801}" type="presOf" srcId="{55AB1695-0656-445D-937A-0CF489B3254E}" destId="{4CBC4FFB-09B1-4917-8C81-9043844F32D2}" srcOrd="0" destOrd="0" presId="urn:microsoft.com/office/officeart/2005/8/layout/radial3"/>
    <dgm:cxn modelId="{06DF9649-E2BE-40CF-A8E3-6C1F603ED5E1}" srcId="{2D243057-5B2B-4DD4-8CE9-8C2391A24527}" destId="{55AB1695-0656-445D-937A-0CF489B3254E}" srcOrd="3" destOrd="0" parTransId="{F47A163A-08EE-448F-989C-FE13C900885B}" sibTransId="{DC343B14-D5A4-4C3B-8894-50B6939DBF82}"/>
    <dgm:cxn modelId="{75D5754B-C411-4C14-8907-F8DBD1E864FF}" srcId="{2D243057-5B2B-4DD4-8CE9-8C2391A24527}" destId="{A53016FC-1D1C-4519-BEF1-9B840BE12246}" srcOrd="2" destOrd="0" parTransId="{B806BA7D-D751-41AF-B5F4-4B67525EAAE1}" sibTransId="{6EBD92B0-17E2-45A0-BAD5-D193556FB59A}"/>
    <dgm:cxn modelId="{3C643374-FAA0-45F3-B71F-3790C5549FFA}" type="presOf" srcId="{500F9205-C187-4BFF-85DE-6AB16A7F968E}" destId="{A9805F66-19AE-4362-BF48-0983B0556C18}" srcOrd="0" destOrd="0" presId="urn:microsoft.com/office/officeart/2005/8/layout/radial3"/>
    <dgm:cxn modelId="{D05C6D78-5BD6-40F6-999B-C870612AA492}" srcId="{2D243057-5B2B-4DD4-8CE9-8C2391A24527}" destId="{A7FC8B90-BDA0-49CD-923A-BDEE24BC7A0D}" srcOrd="4" destOrd="0" parTransId="{21143318-41DC-4FDD-A737-E4837656A14F}" sibTransId="{865A5328-988F-4F4C-B74E-E3A40172DD41}"/>
    <dgm:cxn modelId="{D468EE9D-F9CE-4EB2-B318-80CBBE1D8FE3}" srcId="{2D243057-5B2B-4DD4-8CE9-8C2391A24527}" destId="{6972BB85-C240-4A8B-9CCC-1411A0127B7C}" srcOrd="0" destOrd="0" parTransId="{E494F08D-2EAB-4F0B-9780-D1831BBAE656}" sibTransId="{EE6914EF-60AB-4367-AC1E-BFC1102B4700}"/>
    <dgm:cxn modelId="{1440CD9E-3528-44A3-8578-6FBD3A315EE0}" type="presOf" srcId="{2D243057-5B2B-4DD4-8CE9-8C2391A24527}" destId="{6A88FDE7-FFCB-412A-B9B8-DB5BDDA05D4E}" srcOrd="0" destOrd="0" presId="urn:microsoft.com/office/officeart/2005/8/layout/radial3"/>
    <dgm:cxn modelId="{37B9939F-711A-4FF1-B964-259A51400A37}" type="presOf" srcId="{A53016FC-1D1C-4519-BEF1-9B840BE12246}" destId="{803EF0CF-50D9-42DE-BCE2-D6F65C665977}" srcOrd="0" destOrd="0" presId="urn:microsoft.com/office/officeart/2005/8/layout/radial3"/>
    <dgm:cxn modelId="{F8E727B2-25B5-4B7B-8942-6075C3CB1B49}" type="presOf" srcId="{6972BB85-C240-4A8B-9CCC-1411A0127B7C}" destId="{D9820264-B64C-4EDC-9215-FB3FDF5F8AE0}" srcOrd="0" destOrd="0" presId="urn:microsoft.com/office/officeart/2005/8/layout/radial3"/>
    <dgm:cxn modelId="{4B8A9DE6-04A8-4D33-81C5-4592CF6FE5CF}" srcId="{2D243057-5B2B-4DD4-8CE9-8C2391A24527}" destId="{500F9205-C187-4BFF-85DE-6AB16A7F968E}" srcOrd="1" destOrd="0" parTransId="{821243C4-7E14-4670-8B61-32C4900C0DA0}" sibTransId="{EF02BC3B-1ACF-400E-880A-0C61F753BB57}"/>
    <dgm:cxn modelId="{EA7151FD-D5F0-475B-85C6-98B09F921F26}" srcId="{E4C08443-4E94-40E2-A852-2FCB710A530B}" destId="{2D243057-5B2B-4DD4-8CE9-8C2391A24527}" srcOrd="0" destOrd="0" parTransId="{2BD5DC0C-B15C-42B1-A65E-DDF3E08BD420}" sibTransId="{06F83788-0FCF-40A6-BABA-065A9128FD2F}"/>
    <dgm:cxn modelId="{590FB0B9-BA69-4651-B063-74A4AFB93EDA}" type="presParOf" srcId="{EFDE4DA8-F286-417C-A39D-E04B874FCC10}" destId="{D0E2E80E-3F94-4D4B-AF55-E6221AF12A54}" srcOrd="0" destOrd="0" presId="urn:microsoft.com/office/officeart/2005/8/layout/radial3"/>
    <dgm:cxn modelId="{49F5E6F5-7AAD-4AB4-9712-A909BAB0211B}" type="presParOf" srcId="{D0E2E80E-3F94-4D4B-AF55-E6221AF12A54}" destId="{6A88FDE7-FFCB-412A-B9B8-DB5BDDA05D4E}" srcOrd="0" destOrd="0" presId="urn:microsoft.com/office/officeart/2005/8/layout/radial3"/>
    <dgm:cxn modelId="{ED75009D-37FA-4ACC-9337-9AB9E2A5585E}" type="presParOf" srcId="{D0E2E80E-3F94-4D4B-AF55-E6221AF12A54}" destId="{D9820264-B64C-4EDC-9215-FB3FDF5F8AE0}" srcOrd="1" destOrd="0" presId="urn:microsoft.com/office/officeart/2005/8/layout/radial3"/>
    <dgm:cxn modelId="{9B16153B-3971-4616-BDFD-C88FB27E754E}" type="presParOf" srcId="{D0E2E80E-3F94-4D4B-AF55-E6221AF12A54}" destId="{A9805F66-19AE-4362-BF48-0983B0556C18}" srcOrd="2" destOrd="0" presId="urn:microsoft.com/office/officeart/2005/8/layout/radial3"/>
    <dgm:cxn modelId="{D01448E7-7B16-4C63-AF36-4C8C1F9083FB}" type="presParOf" srcId="{D0E2E80E-3F94-4D4B-AF55-E6221AF12A54}" destId="{803EF0CF-50D9-42DE-BCE2-D6F65C665977}" srcOrd="3" destOrd="0" presId="urn:microsoft.com/office/officeart/2005/8/layout/radial3"/>
    <dgm:cxn modelId="{4B700ABF-F8B1-40F7-A24F-4E718CDEAB8C}" type="presParOf" srcId="{D0E2E80E-3F94-4D4B-AF55-E6221AF12A54}" destId="{4CBC4FFB-09B1-4917-8C81-9043844F32D2}" srcOrd="4" destOrd="0" presId="urn:microsoft.com/office/officeart/2005/8/layout/radial3"/>
    <dgm:cxn modelId="{301788BD-B035-4D0D-95E6-127613D141D2}" type="presParOf" srcId="{D0E2E80E-3F94-4D4B-AF55-E6221AF12A54}" destId="{8A1B6A46-F7A1-4481-8C4F-31E3EF47C143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5A9547-C88B-4D0E-BCC7-799035220328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5034B01-4ED9-49D6-98C0-7B8873113FD6}">
      <dgm:prSet custT="1"/>
      <dgm:spPr/>
      <dgm:t>
        <a:bodyPr/>
        <a:lstStyle/>
        <a:p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First Time Homebuyer or have not owned a home in </a:t>
          </a:r>
          <a:r>
            <a:rPr lang="en-US" sz="1400" b="1" dirty="0">
              <a:latin typeface="Calibri Light" panose="020F0302020204030204" pitchFamily="34" charset="0"/>
              <a:cs typeface="Calibri Light" panose="020F0302020204030204" pitchFamily="34" charset="0"/>
            </a:rPr>
            <a:t>3</a:t>
          </a:r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 years	</a:t>
          </a:r>
        </a:p>
      </dgm:t>
    </dgm:pt>
    <dgm:pt modelId="{4FDCE11F-A955-4D8F-87A9-3975936B16DE}" type="parTrans" cxnId="{05A3199A-176F-406A-A4D8-456C2021A743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B8280235-B915-4630-A93B-F6D65DCBC7B7}" type="sibTrans" cxnId="{05A3199A-176F-406A-A4D8-456C2021A743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1F6259F3-A49F-42C3-A99D-B64DE8D9352C}">
      <dgm:prSet custT="1"/>
      <dgm:spPr/>
      <dgm:t>
        <a:bodyPr/>
        <a:lstStyle/>
        <a:p>
          <a:r>
            <a:rPr lang="en-US" sz="1400" b="1" dirty="0">
              <a:latin typeface="Calibri Light" panose="020F0302020204030204" pitchFamily="34" charset="0"/>
              <a:cs typeface="Calibri Light" panose="020F0302020204030204" pitchFamily="34" charset="0"/>
            </a:rPr>
            <a:t>80% </a:t>
          </a:r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AMI Maximum Income</a:t>
          </a:r>
        </a:p>
      </dgm:t>
    </dgm:pt>
    <dgm:pt modelId="{D2D3EA3D-1C7A-4D8C-96AD-632DF120A044}" type="parTrans" cxnId="{3DC32E89-7109-4DBF-B1DB-392009C7F3E6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2374D33A-1B88-4097-ABA5-C5195F7FEC36}" type="sibTrans" cxnId="{3DC32E89-7109-4DBF-B1DB-392009C7F3E6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7EAB83F8-C4DA-4357-B8B8-934B431C45B9}">
      <dgm:prSet custT="1"/>
      <dgm:spPr/>
      <dgm:t>
        <a:bodyPr/>
        <a:lstStyle/>
        <a:p>
          <a:r>
            <a:rPr lang="en-US" sz="1400" b="1" dirty="0">
              <a:latin typeface="Calibri Light" panose="020F0302020204030204" pitchFamily="34" charset="0"/>
              <a:cs typeface="Calibri Light" panose="020F0302020204030204" pitchFamily="34" charset="0"/>
            </a:rPr>
            <a:t>660</a:t>
          </a:r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 Minimum Credit Score</a:t>
          </a:r>
        </a:p>
      </dgm:t>
    </dgm:pt>
    <dgm:pt modelId="{4FC88A7A-448A-4292-832B-2E2D69588811}" type="parTrans" cxnId="{1DFBF1EE-5C40-4050-928A-CB1BF3548126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AC9943F8-0367-4C76-9A7A-214020FB130F}" type="sibTrans" cxnId="{1DFBF1EE-5C40-4050-928A-CB1BF3548126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9A1E3975-5182-42F8-A91D-DEEB095487DA}">
      <dgm:prSet custT="1"/>
      <dgm:spPr/>
      <dgm:t>
        <a:bodyPr/>
        <a:lstStyle/>
        <a:p>
          <a:r>
            <a:rPr lang="en-US" sz="1400" b="1" dirty="0">
              <a:latin typeface="Calibri Light" panose="020F0302020204030204" pitchFamily="34" charset="0"/>
              <a:cs typeface="Calibri Light" panose="020F0302020204030204" pitchFamily="34" charset="0"/>
            </a:rPr>
            <a:t>45%</a:t>
          </a:r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 DTI</a:t>
          </a:r>
        </a:p>
      </dgm:t>
    </dgm:pt>
    <dgm:pt modelId="{1C8EFFD3-41B4-41F7-952C-17B78E0C0B62}" type="parTrans" cxnId="{0292418A-AC12-497B-800D-080E54B13618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FEB5003C-86E3-40E6-94D6-F274CAEA43E7}" type="sibTrans" cxnId="{0292418A-AC12-497B-800D-080E54B13618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E1459C08-DBE5-4A04-91B7-01ADDFF9AB92}">
      <dgm:prSet custT="1"/>
      <dgm:spPr/>
      <dgm:t>
        <a:bodyPr/>
        <a:lstStyle/>
        <a:p>
          <a:r>
            <a:rPr lang="en-US" sz="1400" b="1" dirty="0">
              <a:latin typeface="Calibri Light" panose="020F0302020204030204" pitchFamily="34" charset="0"/>
              <a:cs typeface="Calibri Light" panose="020F0302020204030204" pitchFamily="34" charset="0"/>
            </a:rPr>
            <a:t>1%</a:t>
          </a:r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 Minimum Buyer Contribution (not including gifts)</a:t>
          </a:r>
        </a:p>
      </dgm:t>
    </dgm:pt>
    <dgm:pt modelId="{A9D3242E-543A-457B-B238-1A07726AE26C}" type="parTrans" cxnId="{FA772F9E-3D49-4C2A-8BE9-2B7FF5E45ABC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872B8C6E-91EA-4FAF-8FA0-84106BE99116}" type="sibTrans" cxnId="{FA772F9E-3D49-4C2A-8BE9-2B7FF5E45ABC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9B793F13-92CB-493E-B135-9D5D2F7F3C91}">
      <dgm:prSet custT="1"/>
      <dgm:spPr/>
      <dgm:t>
        <a:bodyPr/>
        <a:lstStyle/>
        <a:p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Homebuyer Education Required (online or in-person)</a:t>
          </a:r>
        </a:p>
      </dgm:t>
    </dgm:pt>
    <dgm:pt modelId="{1B64809A-3AEB-4FB0-B0BB-9EE893FD32B2}" type="parTrans" cxnId="{E0F62C86-5EB0-4093-990D-6812E9644166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F08AD112-4358-4FFD-872A-A996178F5776}" type="sibTrans" cxnId="{E0F62C86-5EB0-4093-990D-6812E9644166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9034196C-A79C-4134-8586-F9D533555348}">
      <dgm:prSet custT="1"/>
      <dgm:spPr/>
      <dgm:t>
        <a:bodyPr/>
        <a:lstStyle/>
        <a:p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1</a:t>
          </a:r>
          <a:r>
            <a:rPr lang="en-US" sz="1400" baseline="30000" dirty="0">
              <a:latin typeface="Calibri Light" panose="020F0302020204030204" pitchFamily="34" charset="0"/>
              <a:cs typeface="Calibri Light" panose="020F0302020204030204" pitchFamily="34" charset="0"/>
            </a:rPr>
            <a:t>st</a:t>
          </a:r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 Trust Pre-Approval</a:t>
          </a:r>
        </a:p>
      </dgm:t>
    </dgm:pt>
    <dgm:pt modelId="{93CB6540-82B6-4A85-A36D-631755835095}" type="parTrans" cxnId="{EEFE36C3-4B16-44D0-98F8-371DB7699162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FE31801B-EDE3-4F5F-AB65-5466D4B47001}" type="sibTrans" cxnId="{EEFE36C3-4B16-44D0-98F8-371DB7699162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BD6752F0-2E1F-443B-B68E-68D25464CB84}">
      <dgm:prSet custT="1"/>
      <dgm:spPr/>
      <dgm:t>
        <a:bodyPr/>
        <a:lstStyle/>
        <a:p>
          <a:r>
            <a:rPr lang="en-US" sz="1400" b="1" dirty="0">
              <a:latin typeface="Calibri Light" panose="020F0302020204030204" pitchFamily="34" charset="0"/>
              <a:cs typeface="Calibri Light" panose="020F0302020204030204" pitchFamily="34" charset="0"/>
            </a:rPr>
            <a:t>$14,999 </a:t>
          </a:r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Maximum Gift Amount</a:t>
          </a:r>
        </a:p>
      </dgm:t>
    </dgm:pt>
    <dgm:pt modelId="{783F86E7-8B76-455C-AF7A-F0D87DD8809E}" type="parTrans" cxnId="{3EA53472-1A90-4BAF-B85E-B29BADCAB8F0}">
      <dgm:prSet/>
      <dgm:spPr/>
      <dgm:t>
        <a:bodyPr/>
        <a:lstStyle/>
        <a:p>
          <a:endParaRPr lang="en-US"/>
        </a:p>
      </dgm:t>
    </dgm:pt>
    <dgm:pt modelId="{05C55088-E24E-43CC-A9C1-23576865799A}" type="sibTrans" cxnId="{3EA53472-1A90-4BAF-B85E-B29BADCAB8F0}">
      <dgm:prSet/>
      <dgm:spPr/>
      <dgm:t>
        <a:bodyPr/>
        <a:lstStyle/>
        <a:p>
          <a:endParaRPr lang="en-US"/>
        </a:p>
      </dgm:t>
    </dgm:pt>
    <dgm:pt modelId="{E2CE71B5-BFBB-4E07-9E5C-D2B3B00E2FF2}">
      <dgm:prSet custT="1"/>
      <dgm:spPr/>
      <dgm:t>
        <a:bodyPr/>
        <a:lstStyle/>
        <a:p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Must obtain MIPAP approval </a:t>
          </a:r>
          <a:r>
            <a:rPr lang="en-US" sz="1400" b="1" dirty="0">
              <a:latin typeface="Calibri Light" panose="020F0302020204030204" pitchFamily="34" charset="0"/>
              <a:cs typeface="Calibri Light" panose="020F0302020204030204" pitchFamily="34" charset="0"/>
            </a:rPr>
            <a:t>PRIOR</a:t>
          </a:r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 to Ratified Contract</a:t>
          </a:r>
        </a:p>
      </dgm:t>
    </dgm:pt>
    <dgm:pt modelId="{1077D363-69A7-463B-8AF5-6F02AC7893FE}" type="parTrans" cxnId="{176765E5-6D25-49DD-BBED-E6CDFABD64A0}">
      <dgm:prSet/>
      <dgm:spPr/>
      <dgm:t>
        <a:bodyPr/>
        <a:lstStyle/>
        <a:p>
          <a:endParaRPr lang="en-US"/>
        </a:p>
      </dgm:t>
    </dgm:pt>
    <dgm:pt modelId="{78566602-AF7C-41D8-8870-D1A86C819128}" type="sibTrans" cxnId="{176765E5-6D25-49DD-BBED-E6CDFABD64A0}">
      <dgm:prSet/>
      <dgm:spPr/>
      <dgm:t>
        <a:bodyPr/>
        <a:lstStyle/>
        <a:p>
          <a:endParaRPr lang="en-US"/>
        </a:p>
      </dgm:t>
    </dgm:pt>
    <dgm:pt modelId="{052FAD57-0675-441A-A0C3-18069AF0C783}" type="pres">
      <dgm:prSet presAssocID="{AC5A9547-C88B-4D0E-BCC7-799035220328}" presName="diagram" presStyleCnt="0">
        <dgm:presLayoutVars>
          <dgm:dir/>
          <dgm:resizeHandles val="exact"/>
        </dgm:presLayoutVars>
      </dgm:prSet>
      <dgm:spPr/>
    </dgm:pt>
    <dgm:pt modelId="{712E4A8A-1302-4312-91E4-93E88B69CEE9}" type="pres">
      <dgm:prSet presAssocID="{25034B01-4ED9-49D6-98C0-7B8873113FD6}" presName="node" presStyleLbl="node1" presStyleIdx="0" presStyleCnt="9">
        <dgm:presLayoutVars>
          <dgm:bulletEnabled val="1"/>
        </dgm:presLayoutVars>
      </dgm:prSet>
      <dgm:spPr/>
    </dgm:pt>
    <dgm:pt modelId="{387C06C6-D54E-4A40-8434-67675C2EAE71}" type="pres">
      <dgm:prSet presAssocID="{B8280235-B915-4630-A93B-F6D65DCBC7B7}" presName="sibTrans" presStyleCnt="0"/>
      <dgm:spPr/>
    </dgm:pt>
    <dgm:pt modelId="{54F892E7-7E3E-4948-9B2A-8C846935EA86}" type="pres">
      <dgm:prSet presAssocID="{1F6259F3-A49F-42C3-A99D-B64DE8D9352C}" presName="node" presStyleLbl="node1" presStyleIdx="1" presStyleCnt="9">
        <dgm:presLayoutVars>
          <dgm:bulletEnabled val="1"/>
        </dgm:presLayoutVars>
      </dgm:prSet>
      <dgm:spPr/>
    </dgm:pt>
    <dgm:pt modelId="{5C76887C-BB6F-4639-934A-5BEF85961364}" type="pres">
      <dgm:prSet presAssocID="{2374D33A-1B88-4097-ABA5-C5195F7FEC36}" presName="sibTrans" presStyleCnt="0"/>
      <dgm:spPr/>
    </dgm:pt>
    <dgm:pt modelId="{BA6BAE06-5AFA-4880-AE3F-AC6C407465F7}" type="pres">
      <dgm:prSet presAssocID="{7EAB83F8-C4DA-4357-B8B8-934B431C45B9}" presName="node" presStyleLbl="node1" presStyleIdx="2" presStyleCnt="9">
        <dgm:presLayoutVars>
          <dgm:bulletEnabled val="1"/>
        </dgm:presLayoutVars>
      </dgm:prSet>
      <dgm:spPr/>
    </dgm:pt>
    <dgm:pt modelId="{D25E36D6-9C98-4972-8E14-09014A8C17FC}" type="pres">
      <dgm:prSet presAssocID="{AC9943F8-0367-4C76-9A7A-214020FB130F}" presName="sibTrans" presStyleCnt="0"/>
      <dgm:spPr/>
    </dgm:pt>
    <dgm:pt modelId="{630D848B-998B-4041-9506-9720380AEA32}" type="pres">
      <dgm:prSet presAssocID="{9A1E3975-5182-42F8-A91D-DEEB095487DA}" presName="node" presStyleLbl="node1" presStyleIdx="3" presStyleCnt="9">
        <dgm:presLayoutVars>
          <dgm:bulletEnabled val="1"/>
        </dgm:presLayoutVars>
      </dgm:prSet>
      <dgm:spPr/>
    </dgm:pt>
    <dgm:pt modelId="{C4D18510-BBE4-47A5-9DA2-C8BAF655F893}" type="pres">
      <dgm:prSet presAssocID="{FEB5003C-86E3-40E6-94D6-F274CAEA43E7}" presName="sibTrans" presStyleCnt="0"/>
      <dgm:spPr/>
    </dgm:pt>
    <dgm:pt modelId="{C66ED781-AD4A-4534-85C3-D74ABE1A5B53}" type="pres">
      <dgm:prSet presAssocID="{E1459C08-DBE5-4A04-91B7-01ADDFF9AB92}" presName="node" presStyleLbl="node1" presStyleIdx="4" presStyleCnt="9">
        <dgm:presLayoutVars>
          <dgm:bulletEnabled val="1"/>
        </dgm:presLayoutVars>
      </dgm:prSet>
      <dgm:spPr/>
    </dgm:pt>
    <dgm:pt modelId="{3223590A-AE81-4347-915A-350153F93EAA}" type="pres">
      <dgm:prSet presAssocID="{872B8C6E-91EA-4FAF-8FA0-84106BE99116}" presName="sibTrans" presStyleCnt="0"/>
      <dgm:spPr/>
    </dgm:pt>
    <dgm:pt modelId="{4029081A-B407-4993-B3D9-5ABA041639FE}" type="pres">
      <dgm:prSet presAssocID="{9B793F13-92CB-493E-B135-9D5D2F7F3C91}" presName="node" presStyleLbl="node1" presStyleIdx="5" presStyleCnt="9">
        <dgm:presLayoutVars>
          <dgm:bulletEnabled val="1"/>
        </dgm:presLayoutVars>
      </dgm:prSet>
      <dgm:spPr/>
    </dgm:pt>
    <dgm:pt modelId="{F29EB05B-A427-4427-A61F-1AE1D37C7513}" type="pres">
      <dgm:prSet presAssocID="{F08AD112-4358-4FFD-872A-A996178F5776}" presName="sibTrans" presStyleCnt="0"/>
      <dgm:spPr/>
    </dgm:pt>
    <dgm:pt modelId="{A7901F8D-9C76-45A3-B01B-55E790BD26BB}" type="pres">
      <dgm:prSet presAssocID="{9034196C-A79C-4134-8586-F9D533555348}" presName="node" presStyleLbl="node1" presStyleIdx="6" presStyleCnt="9">
        <dgm:presLayoutVars>
          <dgm:bulletEnabled val="1"/>
        </dgm:presLayoutVars>
      </dgm:prSet>
      <dgm:spPr/>
    </dgm:pt>
    <dgm:pt modelId="{810C609E-6EF4-4B70-A5B0-B1BEBA81A2BF}" type="pres">
      <dgm:prSet presAssocID="{FE31801B-EDE3-4F5F-AB65-5466D4B47001}" presName="sibTrans" presStyleCnt="0"/>
      <dgm:spPr/>
    </dgm:pt>
    <dgm:pt modelId="{A113AD51-8EBC-45BF-81C8-E75C0997AA37}" type="pres">
      <dgm:prSet presAssocID="{BD6752F0-2E1F-443B-B68E-68D25464CB84}" presName="node" presStyleLbl="node1" presStyleIdx="7" presStyleCnt="9">
        <dgm:presLayoutVars>
          <dgm:bulletEnabled val="1"/>
        </dgm:presLayoutVars>
      </dgm:prSet>
      <dgm:spPr/>
    </dgm:pt>
    <dgm:pt modelId="{58E54187-2DBD-47B8-954F-2788C459F6BE}" type="pres">
      <dgm:prSet presAssocID="{05C55088-E24E-43CC-A9C1-23576865799A}" presName="sibTrans" presStyleCnt="0"/>
      <dgm:spPr/>
    </dgm:pt>
    <dgm:pt modelId="{34C48922-FFEF-4C41-8DA8-96FB0F3B851E}" type="pres">
      <dgm:prSet presAssocID="{E2CE71B5-BFBB-4E07-9E5C-D2B3B00E2FF2}" presName="node" presStyleLbl="node1" presStyleIdx="8" presStyleCnt="9">
        <dgm:presLayoutVars>
          <dgm:bulletEnabled val="1"/>
        </dgm:presLayoutVars>
      </dgm:prSet>
      <dgm:spPr/>
    </dgm:pt>
  </dgm:ptLst>
  <dgm:cxnLst>
    <dgm:cxn modelId="{B3C22801-A0B7-4960-801F-5FAA666C4E5D}" type="presOf" srcId="{E2CE71B5-BFBB-4E07-9E5C-D2B3B00E2FF2}" destId="{34C48922-FFEF-4C41-8DA8-96FB0F3B851E}" srcOrd="0" destOrd="0" presId="urn:microsoft.com/office/officeart/2005/8/layout/default"/>
    <dgm:cxn modelId="{6F8C6816-9176-4076-B696-3C8D46693D6A}" type="presOf" srcId="{9A1E3975-5182-42F8-A91D-DEEB095487DA}" destId="{630D848B-998B-4041-9506-9720380AEA32}" srcOrd="0" destOrd="0" presId="urn:microsoft.com/office/officeart/2005/8/layout/default"/>
    <dgm:cxn modelId="{F7FCD830-6716-46D9-9DA0-8087A84F2E70}" type="presOf" srcId="{9B793F13-92CB-493E-B135-9D5D2F7F3C91}" destId="{4029081A-B407-4993-B3D9-5ABA041639FE}" srcOrd="0" destOrd="0" presId="urn:microsoft.com/office/officeart/2005/8/layout/default"/>
    <dgm:cxn modelId="{3EA53472-1A90-4BAF-B85E-B29BADCAB8F0}" srcId="{AC5A9547-C88B-4D0E-BCC7-799035220328}" destId="{BD6752F0-2E1F-443B-B68E-68D25464CB84}" srcOrd="7" destOrd="0" parTransId="{783F86E7-8B76-455C-AF7A-F0D87DD8809E}" sibTransId="{05C55088-E24E-43CC-A9C1-23576865799A}"/>
    <dgm:cxn modelId="{9B42C072-C7BE-4AFD-83F4-9C033466EEAA}" type="presOf" srcId="{7EAB83F8-C4DA-4357-B8B8-934B431C45B9}" destId="{BA6BAE06-5AFA-4880-AE3F-AC6C407465F7}" srcOrd="0" destOrd="0" presId="urn:microsoft.com/office/officeart/2005/8/layout/default"/>
    <dgm:cxn modelId="{46C5717B-FCFC-49FD-8CFA-E3A6BF83622E}" type="presOf" srcId="{E1459C08-DBE5-4A04-91B7-01ADDFF9AB92}" destId="{C66ED781-AD4A-4534-85C3-D74ABE1A5B53}" srcOrd="0" destOrd="0" presId="urn:microsoft.com/office/officeart/2005/8/layout/default"/>
    <dgm:cxn modelId="{E0F62C86-5EB0-4093-990D-6812E9644166}" srcId="{AC5A9547-C88B-4D0E-BCC7-799035220328}" destId="{9B793F13-92CB-493E-B135-9D5D2F7F3C91}" srcOrd="5" destOrd="0" parTransId="{1B64809A-3AEB-4FB0-B0BB-9EE893FD32B2}" sibTransId="{F08AD112-4358-4FFD-872A-A996178F5776}"/>
    <dgm:cxn modelId="{3DC32E89-7109-4DBF-B1DB-392009C7F3E6}" srcId="{AC5A9547-C88B-4D0E-BCC7-799035220328}" destId="{1F6259F3-A49F-42C3-A99D-B64DE8D9352C}" srcOrd="1" destOrd="0" parTransId="{D2D3EA3D-1C7A-4D8C-96AD-632DF120A044}" sibTransId="{2374D33A-1B88-4097-ABA5-C5195F7FEC36}"/>
    <dgm:cxn modelId="{0292418A-AC12-497B-800D-080E54B13618}" srcId="{AC5A9547-C88B-4D0E-BCC7-799035220328}" destId="{9A1E3975-5182-42F8-A91D-DEEB095487DA}" srcOrd="3" destOrd="0" parTransId="{1C8EFFD3-41B4-41F7-952C-17B78E0C0B62}" sibTransId="{FEB5003C-86E3-40E6-94D6-F274CAEA43E7}"/>
    <dgm:cxn modelId="{CC5E098F-FB36-402F-9D44-ADD373E2D298}" type="presOf" srcId="{1F6259F3-A49F-42C3-A99D-B64DE8D9352C}" destId="{54F892E7-7E3E-4948-9B2A-8C846935EA86}" srcOrd="0" destOrd="0" presId="urn:microsoft.com/office/officeart/2005/8/layout/default"/>
    <dgm:cxn modelId="{05A3199A-176F-406A-A4D8-456C2021A743}" srcId="{AC5A9547-C88B-4D0E-BCC7-799035220328}" destId="{25034B01-4ED9-49D6-98C0-7B8873113FD6}" srcOrd="0" destOrd="0" parTransId="{4FDCE11F-A955-4D8F-87A9-3975936B16DE}" sibTransId="{B8280235-B915-4630-A93B-F6D65DCBC7B7}"/>
    <dgm:cxn modelId="{FA772F9E-3D49-4C2A-8BE9-2B7FF5E45ABC}" srcId="{AC5A9547-C88B-4D0E-BCC7-799035220328}" destId="{E1459C08-DBE5-4A04-91B7-01ADDFF9AB92}" srcOrd="4" destOrd="0" parTransId="{A9D3242E-543A-457B-B238-1A07726AE26C}" sibTransId="{872B8C6E-91EA-4FAF-8FA0-84106BE99116}"/>
    <dgm:cxn modelId="{B5E298B3-04B3-486F-B7DB-80D5DB8E3492}" type="presOf" srcId="{AC5A9547-C88B-4D0E-BCC7-799035220328}" destId="{052FAD57-0675-441A-A0C3-18069AF0C783}" srcOrd="0" destOrd="0" presId="urn:microsoft.com/office/officeart/2005/8/layout/default"/>
    <dgm:cxn modelId="{A19945BA-9EEA-49D3-A189-6008AA5665CF}" type="presOf" srcId="{BD6752F0-2E1F-443B-B68E-68D25464CB84}" destId="{A113AD51-8EBC-45BF-81C8-E75C0997AA37}" srcOrd="0" destOrd="0" presId="urn:microsoft.com/office/officeart/2005/8/layout/default"/>
    <dgm:cxn modelId="{EEFE36C3-4B16-44D0-98F8-371DB7699162}" srcId="{AC5A9547-C88B-4D0E-BCC7-799035220328}" destId="{9034196C-A79C-4134-8586-F9D533555348}" srcOrd="6" destOrd="0" parTransId="{93CB6540-82B6-4A85-A36D-631755835095}" sibTransId="{FE31801B-EDE3-4F5F-AB65-5466D4B47001}"/>
    <dgm:cxn modelId="{176765E5-6D25-49DD-BBED-E6CDFABD64A0}" srcId="{AC5A9547-C88B-4D0E-BCC7-799035220328}" destId="{E2CE71B5-BFBB-4E07-9E5C-D2B3B00E2FF2}" srcOrd="8" destOrd="0" parTransId="{1077D363-69A7-463B-8AF5-6F02AC7893FE}" sibTransId="{78566602-AF7C-41D8-8870-D1A86C819128}"/>
    <dgm:cxn modelId="{86ECADEB-A652-42A1-8CE0-E18F430819EB}" type="presOf" srcId="{9034196C-A79C-4134-8586-F9D533555348}" destId="{A7901F8D-9C76-45A3-B01B-55E790BD26BB}" srcOrd="0" destOrd="0" presId="urn:microsoft.com/office/officeart/2005/8/layout/default"/>
    <dgm:cxn modelId="{1DFBF1EE-5C40-4050-928A-CB1BF3548126}" srcId="{AC5A9547-C88B-4D0E-BCC7-799035220328}" destId="{7EAB83F8-C4DA-4357-B8B8-934B431C45B9}" srcOrd="2" destOrd="0" parTransId="{4FC88A7A-448A-4292-832B-2E2D69588811}" sibTransId="{AC9943F8-0367-4C76-9A7A-214020FB130F}"/>
    <dgm:cxn modelId="{2ECAA9FE-24B3-4617-9441-C83D9D5208E7}" type="presOf" srcId="{25034B01-4ED9-49D6-98C0-7B8873113FD6}" destId="{712E4A8A-1302-4312-91E4-93E88B69CEE9}" srcOrd="0" destOrd="0" presId="urn:microsoft.com/office/officeart/2005/8/layout/default"/>
    <dgm:cxn modelId="{877B4572-F517-426C-9B88-BA3C2AA12AE3}" type="presParOf" srcId="{052FAD57-0675-441A-A0C3-18069AF0C783}" destId="{712E4A8A-1302-4312-91E4-93E88B69CEE9}" srcOrd="0" destOrd="0" presId="urn:microsoft.com/office/officeart/2005/8/layout/default"/>
    <dgm:cxn modelId="{16597BA4-F176-4ED3-BA41-5D23685E5249}" type="presParOf" srcId="{052FAD57-0675-441A-A0C3-18069AF0C783}" destId="{387C06C6-D54E-4A40-8434-67675C2EAE71}" srcOrd="1" destOrd="0" presId="urn:microsoft.com/office/officeart/2005/8/layout/default"/>
    <dgm:cxn modelId="{BFA975D5-0107-4CA9-BB66-D37E9DE5143C}" type="presParOf" srcId="{052FAD57-0675-441A-A0C3-18069AF0C783}" destId="{54F892E7-7E3E-4948-9B2A-8C846935EA86}" srcOrd="2" destOrd="0" presId="urn:microsoft.com/office/officeart/2005/8/layout/default"/>
    <dgm:cxn modelId="{DDACE63C-AC16-45EE-9827-68D7F8F34A1A}" type="presParOf" srcId="{052FAD57-0675-441A-A0C3-18069AF0C783}" destId="{5C76887C-BB6F-4639-934A-5BEF85961364}" srcOrd="3" destOrd="0" presId="urn:microsoft.com/office/officeart/2005/8/layout/default"/>
    <dgm:cxn modelId="{4629E0D4-20D5-43D0-B5D3-AF2B3A120848}" type="presParOf" srcId="{052FAD57-0675-441A-A0C3-18069AF0C783}" destId="{BA6BAE06-5AFA-4880-AE3F-AC6C407465F7}" srcOrd="4" destOrd="0" presId="urn:microsoft.com/office/officeart/2005/8/layout/default"/>
    <dgm:cxn modelId="{1401F89D-493B-4AE9-99B8-54108EAD423A}" type="presParOf" srcId="{052FAD57-0675-441A-A0C3-18069AF0C783}" destId="{D25E36D6-9C98-4972-8E14-09014A8C17FC}" srcOrd="5" destOrd="0" presId="urn:microsoft.com/office/officeart/2005/8/layout/default"/>
    <dgm:cxn modelId="{3645B1BF-81F0-4A6E-AC3C-7C9B776273E2}" type="presParOf" srcId="{052FAD57-0675-441A-A0C3-18069AF0C783}" destId="{630D848B-998B-4041-9506-9720380AEA32}" srcOrd="6" destOrd="0" presId="urn:microsoft.com/office/officeart/2005/8/layout/default"/>
    <dgm:cxn modelId="{3DED1E57-C4AD-4BD1-B591-A6A9B1B96E05}" type="presParOf" srcId="{052FAD57-0675-441A-A0C3-18069AF0C783}" destId="{C4D18510-BBE4-47A5-9DA2-C8BAF655F893}" srcOrd="7" destOrd="0" presId="urn:microsoft.com/office/officeart/2005/8/layout/default"/>
    <dgm:cxn modelId="{FDE3BA86-E220-4382-AFEB-43213E252686}" type="presParOf" srcId="{052FAD57-0675-441A-A0C3-18069AF0C783}" destId="{C66ED781-AD4A-4534-85C3-D74ABE1A5B53}" srcOrd="8" destOrd="0" presId="urn:microsoft.com/office/officeart/2005/8/layout/default"/>
    <dgm:cxn modelId="{3F5DA7EC-A8EE-4407-ADBF-A0E34FCD81E7}" type="presParOf" srcId="{052FAD57-0675-441A-A0C3-18069AF0C783}" destId="{3223590A-AE81-4347-915A-350153F93EAA}" srcOrd="9" destOrd="0" presId="urn:microsoft.com/office/officeart/2005/8/layout/default"/>
    <dgm:cxn modelId="{1979AA84-3D91-4AC2-A74D-A2A0A77A3EB8}" type="presParOf" srcId="{052FAD57-0675-441A-A0C3-18069AF0C783}" destId="{4029081A-B407-4993-B3D9-5ABA041639FE}" srcOrd="10" destOrd="0" presId="urn:microsoft.com/office/officeart/2005/8/layout/default"/>
    <dgm:cxn modelId="{AE1B2050-B705-41AA-9916-09E6C0F52A7F}" type="presParOf" srcId="{052FAD57-0675-441A-A0C3-18069AF0C783}" destId="{F29EB05B-A427-4427-A61F-1AE1D37C7513}" srcOrd="11" destOrd="0" presId="urn:microsoft.com/office/officeart/2005/8/layout/default"/>
    <dgm:cxn modelId="{5A1E55E8-DF15-4680-99EE-182F3B2389A4}" type="presParOf" srcId="{052FAD57-0675-441A-A0C3-18069AF0C783}" destId="{A7901F8D-9C76-45A3-B01B-55E790BD26BB}" srcOrd="12" destOrd="0" presId="urn:microsoft.com/office/officeart/2005/8/layout/default"/>
    <dgm:cxn modelId="{10D23384-B0A2-4A7B-88C2-4DD65DAA52CE}" type="presParOf" srcId="{052FAD57-0675-441A-A0C3-18069AF0C783}" destId="{810C609E-6EF4-4B70-A5B0-B1BEBA81A2BF}" srcOrd="13" destOrd="0" presId="urn:microsoft.com/office/officeart/2005/8/layout/default"/>
    <dgm:cxn modelId="{F51A8D8F-2714-42AF-BEDE-3F80FFF3947B}" type="presParOf" srcId="{052FAD57-0675-441A-A0C3-18069AF0C783}" destId="{A113AD51-8EBC-45BF-81C8-E75C0997AA37}" srcOrd="14" destOrd="0" presId="urn:microsoft.com/office/officeart/2005/8/layout/default"/>
    <dgm:cxn modelId="{8BBE327A-B727-490C-9103-B4C74F8A0A5A}" type="presParOf" srcId="{052FAD57-0675-441A-A0C3-18069AF0C783}" destId="{58E54187-2DBD-47B8-954F-2788C459F6BE}" srcOrd="15" destOrd="0" presId="urn:microsoft.com/office/officeart/2005/8/layout/default"/>
    <dgm:cxn modelId="{C7EC7E15-1552-4766-9F61-85F05DDD6EAD}" type="presParOf" srcId="{052FAD57-0675-441A-A0C3-18069AF0C783}" destId="{34C48922-FFEF-4C41-8DA8-96FB0F3B851E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5A9547-C88B-4D0E-BCC7-799035220328}" type="doc">
      <dgm:prSet loTypeId="urn:microsoft.com/office/officeart/2005/8/layout/hList6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61661B0-0290-4A96-87EF-16D5931150EE}">
      <dgm:prSet/>
      <dgm:spPr/>
      <dgm:t>
        <a:bodyPr/>
        <a:lstStyle/>
        <a:p>
          <a:r>
            <a:rPr lang="en-US" b="1" dirty="0">
              <a:latin typeface="Calibri Light" panose="020F0302020204030204" pitchFamily="34" charset="0"/>
              <a:cs typeface="Calibri Light" panose="020F0302020204030204" pitchFamily="34" charset="0"/>
            </a:rPr>
            <a:t>$500,000 </a:t>
          </a:r>
          <a:r>
            <a:rPr lang="en-US" dirty="0">
              <a:latin typeface="Calibri Light" panose="020F0302020204030204" pitchFamily="34" charset="0"/>
              <a:cs typeface="Calibri Light" panose="020F0302020204030204" pitchFamily="34" charset="0"/>
            </a:rPr>
            <a:t>Maximum Purchase Price</a:t>
          </a:r>
        </a:p>
      </dgm:t>
    </dgm:pt>
    <dgm:pt modelId="{B2B32CC0-5A2C-4CF7-97F4-2356C0DBDAC1}" type="parTrans" cxnId="{116121A6-5C2C-4E92-A825-65B54DC6FE12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0CC7BC99-8726-4F5A-9D59-E936419AAE94}" type="sibTrans" cxnId="{116121A6-5C2C-4E92-A825-65B54DC6FE12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A65A3306-7E45-4668-B21D-7134241342E5}">
      <dgm:prSet custT="1"/>
      <dgm:spPr/>
      <dgm:t>
        <a:bodyPr/>
        <a:lstStyle/>
        <a:p>
          <a:r>
            <a:rPr lang="en-US" sz="2200" dirty="0">
              <a:latin typeface="Calibri Light" panose="020F0302020204030204" pitchFamily="34" charset="0"/>
              <a:cs typeface="Calibri Light" panose="020F0302020204030204" pitchFamily="34" charset="0"/>
            </a:rPr>
            <a:t>Arlington County Location </a:t>
          </a:r>
        </a:p>
        <a:p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(co-ops not eligible)</a:t>
          </a:r>
        </a:p>
      </dgm:t>
    </dgm:pt>
    <dgm:pt modelId="{E023171A-9EEC-4D13-9E14-672BE425147D}" type="parTrans" cxnId="{87B6D5FD-9E4D-4CC1-9FEA-78A099930B2C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319ED2D7-98AE-443B-BDC7-B44A44706BCE}" type="sibTrans" cxnId="{87B6D5FD-9E4D-4CC1-9FEA-78A099930B2C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9034196C-A79C-4134-8586-F9D533555348}">
      <dgm:prSet/>
      <dgm:spPr/>
      <dgm:t>
        <a:bodyPr/>
        <a:lstStyle/>
        <a:p>
          <a:r>
            <a:rPr lang="en-US" dirty="0">
              <a:latin typeface="Calibri Light" panose="020F0302020204030204" pitchFamily="34" charset="0"/>
              <a:cs typeface="Calibri Light" panose="020F0302020204030204" pitchFamily="34" charset="0"/>
            </a:rPr>
            <a:t>Primary Residency Requirement until repaid</a:t>
          </a:r>
        </a:p>
      </dgm:t>
    </dgm:pt>
    <dgm:pt modelId="{93CB6540-82B6-4A85-A36D-631755835095}" type="parTrans" cxnId="{EEFE36C3-4B16-44D0-98F8-371DB7699162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FE31801B-EDE3-4F5F-AB65-5466D4B47001}" type="sibTrans" cxnId="{EEFE36C3-4B16-44D0-98F8-371DB7699162}">
      <dgm:prSet/>
      <dgm:spPr/>
      <dgm:t>
        <a:bodyPr/>
        <a:lstStyle/>
        <a:p>
          <a:endParaRPr lang="en-US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EDF0C420-3455-4405-AD66-223B12F77C82}">
      <dgm:prSet/>
      <dgm:spPr/>
      <dgm:t>
        <a:bodyPr/>
        <a:lstStyle/>
        <a:p>
          <a:r>
            <a:rPr lang="en-US" dirty="0">
              <a:latin typeface="Calibri Light" panose="020F0302020204030204" pitchFamily="34" charset="0"/>
              <a:cs typeface="Calibri Light" panose="020F0302020204030204" pitchFamily="34" charset="0"/>
            </a:rPr>
            <a:t>Must meet HUD Basic Habitability Inspection</a:t>
          </a:r>
        </a:p>
      </dgm:t>
    </dgm:pt>
    <dgm:pt modelId="{F5F36D3B-B03E-4D07-9FA2-E14709751B5D}" type="parTrans" cxnId="{19C72DFE-8988-4207-AABD-A65C804915F1}">
      <dgm:prSet/>
      <dgm:spPr/>
      <dgm:t>
        <a:bodyPr/>
        <a:lstStyle/>
        <a:p>
          <a:endParaRPr lang="en-US"/>
        </a:p>
      </dgm:t>
    </dgm:pt>
    <dgm:pt modelId="{08C38619-42B0-4C64-B627-49333D14C961}" type="sibTrans" cxnId="{19C72DFE-8988-4207-AABD-A65C804915F1}">
      <dgm:prSet/>
      <dgm:spPr/>
      <dgm:t>
        <a:bodyPr/>
        <a:lstStyle/>
        <a:p>
          <a:endParaRPr lang="en-US"/>
        </a:p>
      </dgm:t>
    </dgm:pt>
    <dgm:pt modelId="{043CB026-EBE5-461A-84A6-325C23484149}" type="pres">
      <dgm:prSet presAssocID="{AC5A9547-C88B-4D0E-BCC7-799035220328}" presName="Name0" presStyleCnt="0">
        <dgm:presLayoutVars>
          <dgm:dir/>
          <dgm:resizeHandles val="exact"/>
        </dgm:presLayoutVars>
      </dgm:prSet>
      <dgm:spPr/>
    </dgm:pt>
    <dgm:pt modelId="{AB7745A3-53F5-4352-B8DB-9BCE6F67CAF0}" type="pres">
      <dgm:prSet presAssocID="{761661B0-0290-4A96-87EF-16D5931150EE}" presName="node" presStyleLbl="node1" presStyleIdx="0" presStyleCnt="4" custScaleX="104138">
        <dgm:presLayoutVars>
          <dgm:bulletEnabled val="1"/>
        </dgm:presLayoutVars>
      </dgm:prSet>
      <dgm:spPr/>
    </dgm:pt>
    <dgm:pt modelId="{6447667B-9CBC-4953-B18C-E235A420E3DC}" type="pres">
      <dgm:prSet presAssocID="{0CC7BC99-8726-4F5A-9D59-E936419AAE94}" presName="sibTrans" presStyleCnt="0"/>
      <dgm:spPr/>
    </dgm:pt>
    <dgm:pt modelId="{0C582231-85EC-4E62-9ECC-609DD284C041}" type="pres">
      <dgm:prSet presAssocID="{A65A3306-7E45-4668-B21D-7134241342E5}" presName="node" presStyleLbl="node1" presStyleIdx="1" presStyleCnt="4" custScaleX="100389">
        <dgm:presLayoutVars>
          <dgm:bulletEnabled val="1"/>
        </dgm:presLayoutVars>
      </dgm:prSet>
      <dgm:spPr/>
    </dgm:pt>
    <dgm:pt modelId="{78733B18-CF11-4C36-A489-1F8324EEAAA2}" type="pres">
      <dgm:prSet presAssocID="{319ED2D7-98AE-443B-BDC7-B44A44706BCE}" presName="sibTrans" presStyleCnt="0"/>
      <dgm:spPr/>
    </dgm:pt>
    <dgm:pt modelId="{F07EF635-4A11-41E8-84BA-2B804DB35F2F}" type="pres">
      <dgm:prSet presAssocID="{9034196C-A79C-4134-8586-F9D533555348}" presName="node" presStyleLbl="node1" presStyleIdx="2" presStyleCnt="4">
        <dgm:presLayoutVars>
          <dgm:bulletEnabled val="1"/>
        </dgm:presLayoutVars>
      </dgm:prSet>
      <dgm:spPr/>
    </dgm:pt>
    <dgm:pt modelId="{9135529E-BAD1-421D-9E9D-1117664B9132}" type="pres">
      <dgm:prSet presAssocID="{FE31801B-EDE3-4F5F-AB65-5466D4B47001}" presName="sibTrans" presStyleCnt="0"/>
      <dgm:spPr/>
    </dgm:pt>
    <dgm:pt modelId="{B379FAFD-6A38-44FF-AE4D-238744D85F93}" type="pres">
      <dgm:prSet presAssocID="{EDF0C420-3455-4405-AD66-223B12F77C82}" presName="node" presStyleLbl="node1" presStyleIdx="3" presStyleCnt="4">
        <dgm:presLayoutVars>
          <dgm:bulletEnabled val="1"/>
        </dgm:presLayoutVars>
      </dgm:prSet>
      <dgm:spPr/>
    </dgm:pt>
  </dgm:ptLst>
  <dgm:cxnLst>
    <dgm:cxn modelId="{CAC01903-A0BE-4075-9738-9517E706D43E}" type="presOf" srcId="{EDF0C420-3455-4405-AD66-223B12F77C82}" destId="{B379FAFD-6A38-44FF-AE4D-238744D85F93}" srcOrd="0" destOrd="0" presId="urn:microsoft.com/office/officeart/2005/8/layout/hList6"/>
    <dgm:cxn modelId="{DFE2F636-B702-436D-99F1-14F975F8CB64}" type="presOf" srcId="{A65A3306-7E45-4668-B21D-7134241342E5}" destId="{0C582231-85EC-4E62-9ECC-609DD284C041}" srcOrd="0" destOrd="0" presId="urn:microsoft.com/office/officeart/2005/8/layout/hList6"/>
    <dgm:cxn modelId="{77A30051-E0D5-46E8-840A-4CE9959BC54A}" type="presOf" srcId="{AC5A9547-C88B-4D0E-BCC7-799035220328}" destId="{043CB026-EBE5-461A-84A6-325C23484149}" srcOrd="0" destOrd="0" presId="urn:microsoft.com/office/officeart/2005/8/layout/hList6"/>
    <dgm:cxn modelId="{116121A6-5C2C-4E92-A825-65B54DC6FE12}" srcId="{AC5A9547-C88B-4D0E-BCC7-799035220328}" destId="{761661B0-0290-4A96-87EF-16D5931150EE}" srcOrd="0" destOrd="0" parTransId="{B2B32CC0-5A2C-4CF7-97F4-2356C0DBDAC1}" sibTransId="{0CC7BC99-8726-4F5A-9D59-E936419AAE94}"/>
    <dgm:cxn modelId="{EEFE36C3-4B16-44D0-98F8-371DB7699162}" srcId="{AC5A9547-C88B-4D0E-BCC7-799035220328}" destId="{9034196C-A79C-4134-8586-F9D533555348}" srcOrd="2" destOrd="0" parTransId="{93CB6540-82B6-4A85-A36D-631755835095}" sibTransId="{FE31801B-EDE3-4F5F-AB65-5466D4B47001}"/>
    <dgm:cxn modelId="{BD3917DD-D7FD-4073-A809-06A1C8B39D9A}" type="presOf" srcId="{9034196C-A79C-4134-8586-F9D533555348}" destId="{F07EF635-4A11-41E8-84BA-2B804DB35F2F}" srcOrd="0" destOrd="0" presId="urn:microsoft.com/office/officeart/2005/8/layout/hList6"/>
    <dgm:cxn modelId="{8C93DCF2-0F5E-465E-9D07-5D2B06E11898}" type="presOf" srcId="{761661B0-0290-4A96-87EF-16D5931150EE}" destId="{AB7745A3-53F5-4352-B8DB-9BCE6F67CAF0}" srcOrd="0" destOrd="0" presId="urn:microsoft.com/office/officeart/2005/8/layout/hList6"/>
    <dgm:cxn modelId="{87B6D5FD-9E4D-4CC1-9FEA-78A099930B2C}" srcId="{AC5A9547-C88B-4D0E-BCC7-799035220328}" destId="{A65A3306-7E45-4668-B21D-7134241342E5}" srcOrd="1" destOrd="0" parTransId="{E023171A-9EEC-4D13-9E14-672BE425147D}" sibTransId="{319ED2D7-98AE-443B-BDC7-B44A44706BCE}"/>
    <dgm:cxn modelId="{19C72DFE-8988-4207-AABD-A65C804915F1}" srcId="{AC5A9547-C88B-4D0E-BCC7-799035220328}" destId="{EDF0C420-3455-4405-AD66-223B12F77C82}" srcOrd="3" destOrd="0" parTransId="{F5F36D3B-B03E-4D07-9FA2-E14709751B5D}" sibTransId="{08C38619-42B0-4C64-B627-49333D14C961}"/>
    <dgm:cxn modelId="{CC6FCBE0-298F-4241-9D88-101F97F65ED6}" type="presParOf" srcId="{043CB026-EBE5-461A-84A6-325C23484149}" destId="{AB7745A3-53F5-4352-B8DB-9BCE6F67CAF0}" srcOrd="0" destOrd="0" presId="urn:microsoft.com/office/officeart/2005/8/layout/hList6"/>
    <dgm:cxn modelId="{578CA1CE-02CE-4B9D-9D5E-7C4BC6CCAE47}" type="presParOf" srcId="{043CB026-EBE5-461A-84A6-325C23484149}" destId="{6447667B-9CBC-4953-B18C-E235A420E3DC}" srcOrd="1" destOrd="0" presId="urn:microsoft.com/office/officeart/2005/8/layout/hList6"/>
    <dgm:cxn modelId="{4B2830F9-F6F7-4016-8C85-30020A73456C}" type="presParOf" srcId="{043CB026-EBE5-461A-84A6-325C23484149}" destId="{0C582231-85EC-4E62-9ECC-609DD284C041}" srcOrd="2" destOrd="0" presId="urn:microsoft.com/office/officeart/2005/8/layout/hList6"/>
    <dgm:cxn modelId="{5ED4D6E1-C46C-4401-9CA3-98F05048FA62}" type="presParOf" srcId="{043CB026-EBE5-461A-84A6-325C23484149}" destId="{78733B18-CF11-4C36-A489-1F8324EEAAA2}" srcOrd="3" destOrd="0" presId="urn:microsoft.com/office/officeart/2005/8/layout/hList6"/>
    <dgm:cxn modelId="{A296D022-13BE-4F3F-BFA6-397519D9BBBE}" type="presParOf" srcId="{043CB026-EBE5-461A-84A6-325C23484149}" destId="{F07EF635-4A11-41E8-84BA-2B804DB35F2F}" srcOrd="4" destOrd="0" presId="urn:microsoft.com/office/officeart/2005/8/layout/hList6"/>
    <dgm:cxn modelId="{BC6F7D6E-7D07-4CB7-9489-5475F3AF9CA7}" type="presParOf" srcId="{043CB026-EBE5-461A-84A6-325C23484149}" destId="{9135529E-BAD1-421D-9E9D-1117664B9132}" srcOrd="5" destOrd="0" presId="urn:microsoft.com/office/officeart/2005/8/layout/hList6"/>
    <dgm:cxn modelId="{7A744542-731D-4E2B-9841-85B7EF227B15}" type="presParOf" srcId="{043CB026-EBE5-461A-84A6-325C23484149}" destId="{B379FAFD-6A38-44FF-AE4D-238744D85F93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5A9547-C88B-4D0E-BCC7-799035220328}" type="doc">
      <dgm:prSet loTypeId="urn:microsoft.com/office/officeart/2005/8/layout/list1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A3E3DD5-A361-4323-93F4-96854774D0A9}">
      <dgm:prSet custT="1"/>
      <dgm:spPr/>
      <dgm:t>
        <a:bodyPr/>
        <a:lstStyle/>
        <a:p>
          <a:r>
            <a:rPr lang="en-US" sz="1400" b="1" dirty="0">
              <a:latin typeface="Calibri Light" panose="020F0302020204030204" pitchFamily="34" charset="0"/>
              <a:cs typeface="Calibri Light" panose="020F0302020204030204" pitchFamily="34" charset="0"/>
            </a:rPr>
            <a:t>30-Year 2</a:t>
          </a:r>
          <a:r>
            <a:rPr lang="en-US" sz="1400" b="1" baseline="30000" dirty="0">
              <a:latin typeface="Calibri Light" panose="020F0302020204030204" pitchFamily="34" charset="0"/>
              <a:cs typeface="Calibri Light" panose="020F0302020204030204" pitchFamily="34" charset="0"/>
            </a:rPr>
            <a:t>nd</a:t>
          </a:r>
          <a:r>
            <a:rPr lang="en-US" sz="1400" b="1" dirty="0">
              <a:latin typeface="Calibri Light" panose="020F0302020204030204" pitchFamily="34" charset="0"/>
              <a:cs typeface="Calibri Light" panose="020F0302020204030204" pitchFamily="34" charset="0"/>
            </a:rPr>
            <a:t> Trust Loan </a:t>
          </a:r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(</a:t>
          </a:r>
          <a:r>
            <a:rPr lang="en-US" sz="1000" dirty="0">
              <a:latin typeface="Calibri Light" panose="020F0302020204030204" pitchFamily="34" charset="0"/>
              <a:cs typeface="Calibri Light" panose="020F0302020204030204" pitchFamily="34" charset="0"/>
            </a:rPr>
            <a:t>1</a:t>
          </a:r>
          <a:r>
            <a:rPr lang="en-US" sz="1000" baseline="30000" dirty="0">
              <a:latin typeface="Calibri Light" panose="020F0302020204030204" pitchFamily="34" charset="0"/>
              <a:cs typeface="Calibri Light" panose="020F0302020204030204" pitchFamily="34" charset="0"/>
            </a:rPr>
            <a:t>st</a:t>
          </a:r>
          <a:r>
            <a:rPr lang="en-US" sz="1000" dirty="0">
              <a:latin typeface="Calibri Light" panose="020F0302020204030204" pitchFamily="34" charset="0"/>
              <a:cs typeface="Calibri Light" panose="020F0302020204030204" pitchFamily="34" charset="0"/>
            </a:rPr>
            <a:t> Trust must be fixed conventional</a:t>
          </a:r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)</a:t>
          </a:r>
          <a:endParaRPr lang="en-US" sz="1400" b="1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536CFE51-A4CA-4DC8-AC96-B396623503E0}" type="parTrans" cxnId="{7249EDDF-239D-4A3B-B9D4-02F1049C8F05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79EBFE18-B114-44AC-8D0C-B165F70D7F1F}" type="sibTrans" cxnId="{7249EDDF-239D-4A3B-B9D4-02F1049C8F05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280F384E-4CE9-47B2-A52F-39AE4EA9CDB1}">
      <dgm:prSet custT="1"/>
      <dgm:spPr/>
      <dgm:t>
        <a:bodyPr/>
        <a:lstStyle/>
        <a:p>
          <a:r>
            <a:rPr lang="en-US" sz="1400" b="1">
              <a:latin typeface="Calibri Light" panose="020F0302020204030204" pitchFamily="34" charset="0"/>
              <a:cs typeface="Calibri Light" panose="020F0302020204030204" pitchFamily="34" charset="0"/>
            </a:rPr>
            <a:t>May be repaid at any time prior to 30-year term (e.g. refinance) </a:t>
          </a:r>
          <a:endParaRPr lang="en-US" sz="1400" b="1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B10E462-9497-4EAD-97CC-F8079F7522FC}" type="parTrans" cxnId="{14A614E3-FE64-4C4E-AE12-C60A953125B5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212051B5-FC49-46DA-9C24-143C470D57DF}" type="sibTrans" cxnId="{14A614E3-FE64-4C4E-AE12-C60A953125B5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19AC8501-AC7E-4552-AF1E-2A26403BA1F6}">
      <dgm:prSet custT="1"/>
      <dgm:spPr/>
      <dgm:t>
        <a:bodyPr/>
        <a:lstStyle/>
        <a:p>
          <a:r>
            <a:rPr lang="en-US" sz="1400" b="1">
              <a:latin typeface="Calibri Light" panose="020F0302020204030204" pitchFamily="34" charset="0"/>
              <a:cs typeface="Calibri Light" panose="020F0302020204030204" pitchFamily="34" charset="0"/>
            </a:rPr>
            <a:t>Appreciation Share due at repayment</a:t>
          </a:r>
          <a:endParaRPr lang="en-US" sz="1400" b="1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C94CF666-EB77-4F73-B08C-3425FA52EDF1}" type="parTrans" cxnId="{78841F3E-0B1A-47CC-921F-0370E3405E0C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D6E72107-FC70-446B-A099-1104468C4CD8}" type="sibTrans" cxnId="{78841F3E-0B1A-47CC-921F-0370E3405E0C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8EA286CE-0690-426B-9F80-7E19645D21A8}">
      <dgm:prSet custT="1"/>
      <dgm:spPr/>
      <dgm:t>
        <a:bodyPr/>
        <a:lstStyle/>
        <a:p>
          <a:r>
            <a:rPr lang="en-US" sz="1400" b="1" dirty="0">
              <a:latin typeface="Calibri Light" panose="020F0302020204030204" pitchFamily="34" charset="0"/>
              <a:cs typeface="Calibri Light" panose="020F0302020204030204" pitchFamily="34" charset="0"/>
            </a:rPr>
            <a:t>Silent Loan – No Interest. No Monthly Payments</a:t>
          </a:r>
          <a:endParaRPr lang="en-US" sz="14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05556D32-6D09-411C-81C5-088CD80F7F7A}" type="parTrans" cxnId="{D09A20DA-65F0-45DE-8E2D-C7B3C7EBB366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2039FE2D-3A27-4DC4-B9A7-DF744072A3B2}" type="sibTrans" cxnId="{D09A20DA-65F0-45DE-8E2D-C7B3C7EBB366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FE9E9908-22BF-4F2E-9F70-B8B5C09A7DFE}">
      <dgm:prSet custT="1"/>
      <dgm:spPr/>
      <dgm:t>
        <a:bodyPr/>
        <a:lstStyle/>
        <a:p>
          <a:r>
            <a:rPr lang="en-US" sz="1400" b="1" dirty="0">
              <a:latin typeface="Calibri Light" panose="020F0302020204030204" pitchFamily="34" charset="0"/>
              <a:cs typeface="Calibri Light" panose="020F0302020204030204" pitchFamily="34" charset="0"/>
            </a:rPr>
            <a:t>Shared Appreciation = Proportionate % of Original Purchase Price</a:t>
          </a:r>
        </a:p>
      </dgm:t>
    </dgm:pt>
    <dgm:pt modelId="{4B4D40ED-6015-434D-9D62-5D180C881102}" type="parTrans" cxnId="{80957A36-88E7-448C-BD4D-76D675EAF219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1C7693ED-E93A-448A-95D4-DF33465AB4A3}" type="sibTrans" cxnId="{80957A36-88E7-448C-BD4D-76D675EAF219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8FF5B4D6-7A4C-4312-BB54-96BE22117854}">
      <dgm:prSet custT="1"/>
      <dgm:spPr/>
      <dgm:t>
        <a:bodyPr/>
        <a:lstStyle/>
        <a:p>
          <a:r>
            <a:rPr lang="en-US" sz="1400" b="1">
              <a:latin typeface="Calibri Light" panose="020F0302020204030204" pitchFamily="34" charset="0"/>
              <a:cs typeface="Calibri Light" panose="020F0302020204030204" pitchFamily="34" charset="0"/>
            </a:rPr>
            <a:t>Documents:</a:t>
          </a:r>
          <a:endParaRPr lang="en-US" sz="1400" b="1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39AE4B56-E22E-4C73-9797-83542A4065D2}" type="parTrans" cxnId="{C5B97054-15C4-4143-BD70-B7D7A117643E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3A54662D-6846-46A9-957A-FF194438024D}" type="sibTrans" cxnId="{C5B97054-15C4-4143-BD70-B7D7A117643E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F8C5DBFB-7AE0-4A93-8BCA-13B47D2F8CFC}">
      <dgm:prSet custT="1"/>
      <dgm:spPr/>
      <dgm:t>
        <a:bodyPr/>
        <a:lstStyle/>
        <a:p>
          <a:r>
            <a:rPr lang="en-US" sz="1200" dirty="0">
              <a:latin typeface="Calibri Light" panose="020F0302020204030204" pitchFamily="34" charset="0"/>
              <a:cs typeface="Calibri Light" panose="020F0302020204030204" pitchFamily="34" charset="0"/>
            </a:rPr>
            <a:t>Deed of Trust</a:t>
          </a:r>
        </a:p>
      </dgm:t>
    </dgm:pt>
    <dgm:pt modelId="{CC03FC7F-961E-42DA-AC78-A8458506FDC9}" type="parTrans" cxnId="{A6DE6FB5-A36B-4F5D-A010-6516EE7C9A28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3F1B4F90-62F2-47CA-AA3E-C7D5B2921920}" type="sibTrans" cxnId="{A6DE6FB5-A36B-4F5D-A010-6516EE7C9A28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5DEB3B21-0241-4982-BB17-3542E4A74771}">
      <dgm:prSet custT="1"/>
      <dgm:spPr/>
      <dgm:t>
        <a:bodyPr/>
        <a:lstStyle/>
        <a:p>
          <a:r>
            <a:rPr lang="en-US" sz="1200" dirty="0">
              <a:latin typeface="Calibri Light" panose="020F0302020204030204" pitchFamily="34" charset="0"/>
              <a:cs typeface="Calibri Light" panose="020F0302020204030204" pitchFamily="34" charset="0"/>
            </a:rPr>
            <a:t>Promissory Note</a:t>
          </a:r>
        </a:p>
      </dgm:t>
    </dgm:pt>
    <dgm:pt modelId="{0C53D78D-6AC5-41E7-B438-69635BFA19EB}" type="parTrans" cxnId="{CC21892E-76DF-42F8-9750-A1D6E93B5E49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3E111565-F880-4DF3-80D4-F6982A8B264A}" type="sibTrans" cxnId="{CC21892E-76DF-42F8-9750-A1D6E93B5E49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EF7A1A57-F15B-436D-87D6-04020C855B4E}">
      <dgm:prSet custT="1"/>
      <dgm:spPr/>
      <dgm:t>
        <a:bodyPr/>
        <a:lstStyle/>
        <a:p>
          <a:r>
            <a:rPr lang="en-US" sz="1200" dirty="0">
              <a:latin typeface="Calibri Light" panose="020F0302020204030204" pitchFamily="34" charset="0"/>
              <a:cs typeface="Calibri Light" panose="020F0302020204030204" pitchFamily="34" charset="0"/>
            </a:rPr>
            <a:t>HUD Funding Agreement</a:t>
          </a:r>
        </a:p>
      </dgm:t>
    </dgm:pt>
    <dgm:pt modelId="{28A5F181-927A-4729-BF52-2301BB22AE5F}" type="parTrans" cxnId="{01FB422F-C722-46F5-807F-412B6A8A3981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C3EACA38-5B45-4809-9869-42D36405C6FC}" type="sibTrans" cxnId="{01FB422F-C722-46F5-807F-412B6A8A3981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267CE916-1E9B-4007-B151-93E65B938923}">
      <dgm:prSet custT="1"/>
      <dgm:spPr/>
      <dgm:t>
        <a:bodyPr/>
        <a:lstStyle/>
        <a:p>
          <a:r>
            <a:rPr lang="en-US" sz="1200" dirty="0">
              <a:latin typeface="Calibri Light" panose="020F0302020204030204" pitchFamily="34" charset="0"/>
              <a:cs typeface="Calibri Light" panose="020F0302020204030204" pitchFamily="34" charset="0"/>
            </a:rPr>
            <a:t>Condo Rider</a:t>
          </a:r>
        </a:p>
      </dgm:t>
    </dgm:pt>
    <dgm:pt modelId="{D1254D15-B3D3-4069-8E9C-535DEED65448}" type="parTrans" cxnId="{03C5F965-452C-46D9-AEC8-6AF12706397B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6167FCD2-A442-4985-B4E0-4D7197915E00}" type="sibTrans" cxnId="{03C5F965-452C-46D9-AEC8-6AF12706397B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55483989-493F-48AE-BA8A-52EB5FFD031E}">
      <dgm:prSet custT="1"/>
      <dgm:spPr/>
      <dgm:t>
        <a:bodyPr/>
        <a:lstStyle/>
        <a:p>
          <a:r>
            <a:rPr lang="en-US" sz="1400" b="1">
              <a:latin typeface="Calibri Light" panose="020F0302020204030204" pitchFamily="34" charset="0"/>
              <a:cs typeface="Calibri Light" panose="020F0302020204030204" pitchFamily="34" charset="0"/>
            </a:rPr>
            <a:t>Most common layers:</a:t>
          </a:r>
          <a:endParaRPr lang="en-US" sz="1400" b="1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7354C9F2-DBF7-42D0-A48F-80C5D43112A5}" type="parTrans" cxnId="{4FD31CDC-994B-4918-B5FD-23E623900464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18C79CEA-371A-4BC4-937E-E15B9BB76FE4}" type="sibTrans" cxnId="{4FD31CDC-994B-4918-B5FD-23E623900464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14D24123-8A32-4CF2-ABEF-F68BC0A9A35E}">
      <dgm:prSet custT="1"/>
      <dgm:spPr/>
      <dgm:t>
        <a:bodyPr/>
        <a:lstStyle/>
        <a:p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VH ∙ </a:t>
          </a:r>
          <a:r>
            <a:rPr lang="en-US" sz="1400" b="1" dirty="0">
              <a:latin typeface="Calibri Light" panose="020F0302020204030204" pitchFamily="34" charset="0"/>
              <a:cs typeface="Calibri Light" panose="020F0302020204030204" pitchFamily="34" charset="0"/>
            </a:rPr>
            <a:t>SPARC</a:t>
          </a:r>
        </a:p>
      </dgm:t>
    </dgm:pt>
    <dgm:pt modelId="{6076C190-1C62-4AD9-A6A6-5D220DD8558D}" type="parTrans" cxnId="{69A96421-BACC-4F81-98D3-5E635198053F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F0BC7F2C-29D1-4D66-A111-C0C44C85CA46}" type="sibTrans" cxnId="{69A96421-BACC-4F81-98D3-5E635198053F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C26DB332-2AF1-4A28-9498-3B552199D734}">
      <dgm:prSet custT="1"/>
      <dgm:spPr/>
      <dgm:t>
        <a:bodyPr/>
        <a:lstStyle/>
        <a:p>
          <a:r>
            <a:rPr lang="en-US" sz="1400" dirty="0">
              <a:latin typeface="Calibri Light" panose="020F0302020204030204" pitchFamily="34" charset="0"/>
              <a:cs typeface="Calibri Light" panose="020F0302020204030204" pitchFamily="34" charset="0"/>
            </a:rPr>
            <a:t>VH ∙ </a:t>
          </a:r>
          <a:r>
            <a:rPr lang="en-US" sz="1400" b="1" dirty="0">
              <a:latin typeface="Calibri Light" panose="020F0302020204030204" pitchFamily="34" charset="0"/>
              <a:cs typeface="Calibri Light" panose="020F0302020204030204" pitchFamily="34" charset="0"/>
            </a:rPr>
            <a:t>DPA</a:t>
          </a:r>
        </a:p>
      </dgm:t>
    </dgm:pt>
    <dgm:pt modelId="{E432A898-E015-4214-B3CD-881EFBA6D0BD}" type="parTrans" cxnId="{40C94F2D-8961-4FC1-B010-DD8323C0779B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E6D003E0-6B40-47C0-B2AF-4417E92DB9CF}" type="sibTrans" cxnId="{40C94F2D-8961-4FC1-B010-DD8323C0779B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3E3DDEB8-6D41-491A-88B6-5D61C39A17CA}">
      <dgm:prSet custT="1"/>
      <dgm:spPr/>
      <dgm:t>
        <a:bodyPr/>
        <a:lstStyle/>
        <a:p>
          <a:r>
            <a:rPr lang="en-US" sz="1400" b="1" dirty="0">
              <a:latin typeface="Calibri Light" panose="020F0302020204030204" pitchFamily="34" charset="0"/>
              <a:cs typeface="Calibri Light" panose="020F0302020204030204" pitchFamily="34" charset="0"/>
            </a:rPr>
            <a:t>FHLB</a:t>
          </a:r>
        </a:p>
      </dgm:t>
    </dgm:pt>
    <dgm:pt modelId="{CD20077B-92AF-4C12-8D38-C0C4D26750C9}" type="parTrans" cxnId="{04D01A4A-21C0-47BF-AD10-1B14503E6046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AC3E5E64-3687-4054-9A20-F988455E78EC}" type="sibTrans" cxnId="{04D01A4A-21C0-47BF-AD10-1B14503E6046}">
      <dgm:prSet/>
      <dgm:spPr/>
      <dgm:t>
        <a:bodyPr/>
        <a:lstStyle/>
        <a:p>
          <a:endParaRPr lang="en-US" sz="1400">
            <a:solidFill>
              <a:schemeClr val="accent6">
                <a:lumMod val="50000"/>
              </a:schemeClr>
            </a:solidFill>
          </a:endParaRPr>
        </a:p>
      </dgm:t>
    </dgm:pt>
    <dgm:pt modelId="{C297C56A-FE4F-41C6-B61C-DB5F2D76A7C4}" type="pres">
      <dgm:prSet presAssocID="{AC5A9547-C88B-4D0E-BCC7-799035220328}" presName="linear" presStyleCnt="0">
        <dgm:presLayoutVars>
          <dgm:dir/>
          <dgm:animLvl val="lvl"/>
          <dgm:resizeHandles val="exact"/>
        </dgm:presLayoutVars>
      </dgm:prSet>
      <dgm:spPr/>
    </dgm:pt>
    <dgm:pt modelId="{46E0CD51-1E9A-4FE5-8C3D-6CD393189407}" type="pres">
      <dgm:prSet presAssocID="{2A3E3DD5-A361-4323-93F4-96854774D0A9}" presName="parentLin" presStyleCnt="0"/>
      <dgm:spPr/>
    </dgm:pt>
    <dgm:pt modelId="{8563C2E9-1774-474E-B2C0-B5E0CC3D7D2A}" type="pres">
      <dgm:prSet presAssocID="{2A3E3DD5-A361-4323-93F4-96854774D0A9}" presName="parentLeftMargin" presStyleLbl="node1" presStyleIdx="0" presStyleCnt="7"/>
      <dgm:spPr/>
    </dgm:pt>
    <dgm:pt modelId="{CC7505C7-DEC5-4866-AAEE-F2E05087B187}" type="pres">
      <dgm:prSet presAssocID="{2A3E3DD5-A361-4323-93F4-96854774D0A9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FEF1FA9F-8602-4E46-8980-636E096DF756}" type="pres">
      <dgm:prSet presAssocID="{2A3E3DD5-A361-4323-93F4-96854774D0A9}" presName="negativeSpace" presStyleCnt="0"/>
      <dgm:spPr/>
    </dgm:pt>
    <dgm:pt modelId="{F6B86DDA-B002-4174-A605-B93738EAA896}" type="pres">
      <dgm:prSet presAssocID="{2A3E3DD5-A361-4323-93F4-96854774D0A9}" presName="childText" presStyleLbl="conFgAcc1" presStyleIdx="0" presStyleCnt="7">
        <dgm:presLayoutVars>
          <dgm:bulletEnabled val="1"/>
        </dgm:presLayoutVars>
      </dgm:prSet>
      <dgm:spPr/>
    </dgm:pt>
    <dgm:pt modelId="{9C6FA970-61A1-4A15-9D77-6DE062ECC544}" type="pres">
      <dgm:prSet presAssocID="{79EBFE18-B114-44AC-8D0C-B165F70D7F1F}" presName="spaceBetweenRectangles" presStyleCnt="0"/>
      <dgm:spPr/>
    </dgm:pt>
    <dgm:pt modelId="{72713528-3496-4118-9690-44F19E033FBA}" type="pres">
      <dgm:prSet presAssocID="{8EA286CE-0690-426B-9F80-7E19645D21A8}" presName="parentLin" presStyleCnt="0"/>
      <dgm:spPr/>
    </dgm:pt>
    <dgm:pt modelId="{818F0A32-A6AC-4228-99A5-C1D9B38425A9}" type="pres">
      <dgm:prSet presAssocID="{8EA286CE-0690-426B-9F80-7E19645D21A8}" presName="parentLeftMargin" presStyleLbl="node1" presStyleIdx="0" presStyleCnt="7"/>
      <dgm:spPr/>
    </dgm:pt>
    <dgm:pt modelId="{4278C2DB-7EFA-477B-AC72-D2F21EAA7D11}" type="pres">
      <dgm:prSet presAssocID="{8EA286CE-0690-426B-9F80-7E19645D21A8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6FFD2406-3112-4DD5-B088-2166ABA9AE42}" type="pres">
      <dgm:prSet presAssocID="{8EA286CE-0690-426B-9F80-7E19645D21A8}" presName="negativeSpace" presStyleCnt="0"/>
      <dgm:spPr/>
    </dgm:pt>
    <dgm:pt modelId="{60CB6889-E2D0-475C-A061-8D4AE87749D7}" type="pres">
      <dgm:prSet presAssocID="{8EA286CE-0690-426B-9F80-7E19645D21A8}" presName="childText" presStyleLbl="conFgAcc1" presStyleIdx="1" presStyleCnt="7">
        <dgm:presLayoutVars>
          <dgm:bulletEnabled val="1"/>
        </dgm:presLayoutVars>
      </dgm:prSet>
      <dgm:spPr/>
    </dgm:pt>
    <dgm:pt modelId="{DA319A50-EAC2-4F6E-AC6F-BB135EA03520}" type="pres">
      <dgm:prSet presAssocID="{2039FE2D-3A27-4DC4-B9A7-DF744072A3B2}" presName="spaceBetweenRectangles" presStyleCnt="0"/>
      <dgm:spPr/>
    </dgm:pt>
    <dgm:pt modelId="{3EBCD3F0-5A09-400E-9F81-ECDA68BAC6DD}" type="pres">
      <dgm:prSet presAssocID="{FE9E9908-22BF-4F2E-9F70-B8B5C09A7DFE}" presName="parentLin" presStyleCnt="0"/>
      <dgm:spPr/>
    </dgm:pt>
    <dgm:pt modelId="{C97322BB-5363-4646-BA70-DFDD4302E523}" type="pres">
      <dgm:prSet presAssocID="{FE9E9908-22BF-4F2E-9F70-B8B5C09A7DFE}" presName="parentLeftMargin" presStyleLbl="node1" presStyleIdx="1" presStyleCnt="7"/>
      <dgm:spPr/>
    </dgm:pt>
    <dgm:pt modelId="{A9D513BD-5648-40AB-A9A2-EBB7480904FE}" type="pres">
      <dgm:prSet presAssocID="{FE9E9908-22BF-4F2E-9F70-B8B5C09A7DFE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58ABA810-F2DB-4C1A-8481-59F2B07D9679}" type="pres">
      <dgm:prSet presAssocID="{FE9E9908-22BF-4F2E-9F70-B8B5C09A7DFE}" presName="negativeSpace" presStyleCnt="0"/>
      <dgm:spPr/>
    </dgm:pt>
    <dgm:pt modelId="{8D023CC0-ED64-4C94-A927-21E0E87632E2}" type="pres">
      <dgm:prSet presAssocID="{FE9E9908-22BF-4F2E-9F70-B8B5C09A7DFE}" presName="childText" presStyleLbl="conFgAcc1" presStyleIdx="2" presStyleCnt="7">
        <dgm:presLayoutVars>
          <dgm:bulletEnabled val="1"/>
        </dgm:presLayoutVars>
      </dgm:prSet>
      <dgm:spPr/>
    </dgm:pt>
    <dgm:pt modelId="{D56D8334-8993-4834-8409-025C0F0CD78E}" type="pres">
      <dgm:prSet presAssocID="{1C7693ED-E93A-448A-95D4-DF33465AB4A3}" presName="spaceBetweenRectangles" presStyleCnt="0"/>
      <dgm:spPr/>
    </dgm:pt>
    <dgm:pt modelId="{0B107D4B-958B-47CC-9C19-9BCF4B8EB811}" type="pres">
      <dgm:prSet presAssocID="{280F384E-4CE9-47B2-A52F-39AE4EA9CDB1}" presName="parentLin" presStyleCnt="0"/>
      <dgm:spPr/>
    </dgm:pt>
    <dgm:pt modelId="{2F5A206A-6CB2-4C64-B181-214F03FC4764}" type="pres">
      <dgm:prSet presAssocID="{280F384E-4CE9-47B2-A52F-39AE4EA9CDB1}" presName="parentLeftMargin" presStyleLbl="node1" presStyleIdx="2" presStyleCnt="7"/>
      <dgm:spPr/>
    </dgm:pt>
    <dgm:pt modelId="{32A094A1-8D42-40BF-985C-E4659616E29E}" type="pres">
      <dgm:prSet presAssocID="{280F384E-4CE9-47B2-A52F-39AE4EA9CDB1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05385085-9880-4FE0-BB5B-FDB721E0D593}" type="pres">
      <dgm:prSet presAssocID="{280F384E-4CE9-47B2-A52F-39AE4EA9CDB1}" presName="negativeSpace" presStyleCnt="0"/>
      <dgm:spPr/>
    </dgm:pt>
    <dgm:pt modelId="{19D3EA30-B2EC-47D3-9390-D48255E3AED5}" type="pres">
      <dgm:prSet presAssocID="{280F384E-4CE9-47B2-A52F-39AE4EA9CDB1}" presName="childText" presStyleLbl="conFgAcc1" presStyleIdx="3" presStyleCnt="7">
        <dgm:presLayoutVars>
          <dgm:bulletEnabled val="1"/>
        </dgm:presLayoutVars>
      </dgm:prSet>
      <dgm:spPr/>
    </dgm:pt>
    <dgm:pt modelId="{39FDA0BD-671E-4FC3-AD05-0B7518CF53EE}" type="pres">
      <dgm:prSet presAssocID="{212051B5-FC49-46DA-9C24-143C470D57DF}" presName="spaceBetweenRectangles" presStyleCnt="0"/>
      <dgm:spPr/>
    </dgm:pt>
    <dgm:pt modelId="{F60FA48D-C2F4-49D8-9C9F-E5F1489C5A2C}" type="pres">
      <dgm:prSet presAssocID="{19AC8501-AC7E-4552-AF1E-2A26403BA1F6}" presName="parentLin" presStyleCnt="0"/>
      <dgm:spPr/>
    </dgm:pt>
    <dgm:pt modelId="{A7258F92-3522-42E6-B36E-B8C1D0C43D09}" type="pres">
      <dgm:prSet presAssocID="{19AC8501-AC7E-4552-AF1E-2A26403BA1F6}" presName="parentLeftMargin" presStyleLbl="node1" presStyleIdx="3" presStyleCnt="7"/>
      <dgm:spPr/>
    </dgm:pt>
    <dgm:pt modelId="{EB466A92-FB70-43B4-BA0D-EAFC9D18A344}" type="pres">
      <dgm:prSet presAssocID="{19AC8501-AC7E-4552-AF1E-2A26403BA1F6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0ADE97AE-C882-4F66-B63E-9D167FFA7702}" type="pres">
      <dgm:prSet presAssocID="{19AC8501-AC7E-4552-AF1E-2A26403BA1F6}" presName="negativeSpace" presStyleCnt="0"/>
      <dgm:spPr/>
    </dgm:pt>
    <dgm:pt modelId="{38D2E30A-17B0-4ADD-8B5F-F7BD90A5E4C3}" type="pres">
      <dgm:prSet presAssocID="{19AC8501-AC7E-4552-AF1E-2A26403BA1F6}" presName="childText" presStyleLbl="conFgAcc1" presStyleIdx="4" presStyleCnt="7">
        <dgm:presLayoutVars>
          <dgm:bulletEnabled val="1"/>
        </dgm:presLayoutVars>
      </dgm:prSet>
      <dgm:spPr/>
    </dgm:pt>
    <dgm:pt modelId="{06BCD67D-5D26-493B-8D57-7F6CAABAFFD9}" type="pres">
      <dgm:prSet presAssocID="{D6E72107-FC70-446B-A099-1104468C4CD8}" presName="spaceBetweenRectangles" presStyleCnt="0"/>
      <dgm:spPr/>
    </dgm:pt>
    <dgm:pt modelId="{55AE38F8-DAB3-4C76-8483-519D4D099122}" type="pres">
      <dgm:prSet presAssocID="{55483989-493F-48AE-BA8A-52EB5FFD031E}" presName="parentLin" presStyleCnt="0"/>
      <dgm:spPr/>
    </dgm:pt>
    <dgm:pt modelId="{4D149F68-3BCE-492D-9217-D52EECD97CD2}" type="pres">
      <dgm:prSet presAssocID="{55483989-493F-48AE-BA8A-52EB5FFD031E}" presName="parentLeftMargin" presStyleLbl="node1" presStyleIdx="4" presStyleCnt="7"/>
      <dgm:spPr/>
    </dgm:pt>
    <dgm:pt modelId="{27FAB50B-4045-4032-9EFD-7D5E2BA614EC}" type="pres">
      <dgm:prSet presAssocID="{55483989-493F-48AE-BA8A-52EB5FFD031E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F03BC724-9B04-4549-9989-E8D7F6D6CD9E}" type="pres">
      <dgm:prSet presAssocID="{55483989-493F-48AE-BA8A-52EB5FFD031E}" presName="negativeSpace" presStyleCnt="0"/>
      <dgm:spPr/>
    </dgm:pt>
    <dgm:pt modelId="{553F1F43-7E27-46B8-B9BA-9933A2687AE5}" type="pres">
      <dgm:prSet presAssocID="{55483989-493F-48AE-BA8A-52EB5FFD031E}" presName="childText" presStyleLbl="conFgAcc1" presStyleIdx="5" presStyleCnt="7">
        <dgm:presLayoutVars>
          <dgm:bulletEnabled val="1"/>
        </dgm:presLayoutVars>
      </dgm:prSet>
      <dgm:spPr/>
    </dgm:pt>
    <dgm:pt modelId="{202308ED-40DC-4E86-9A3E-9E1517134D44}" type="pres">
      <dgm:prSet presAssocID="{18C79CEA-371A-4BC4-937E-E15B9BB76FE4}" presName="spaceBetweenRectangles" presStyleCnt="0"/>
      <dgm:spPr/>
    </dgm:pt>
    <dgm:pt modelId="{E48A87E7-E34E-4533-815D-C767480E42CC}" type="pres">
      <dgm:prSet presAssocID="{8FF5B4D6-7A4C-4312-BB54-96BE22117854}" presName="parentLin" presStyleCnt="0"/>
      <dgm:spPr/>
    </dgm:pt>
    <dgm:pt modelId="{1122CFED-CE87-4F9E-BC06-B4BFF5684104}" type="pres">
      <dgm:prSet presAssocID="{8FF5B4D6-7A4C-4312-BB54-96BE22117854}" presName="parentLeftMargin" presStyleLbl="node1" presStyleIdx="5" presStyleCnt="7"/>
      <dgm:spPr/>
    </dgm:pt>
    <dgm:pt modelId="{554D9F28-25E2-4A8B-9300-6683007FCD0D}" type="pres">
      <dgm:prSet presAssocID="{8FF5B4D6-7A4C-4312-BB54-96BE22117854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A53055E6-E51A-4701-93F3-F23DC35B69BB}" type="pres">
      <dgm:prSet presAssocID="{8FF5B4D6-7A4C-4312-BB54-96BE22117854}" presName="negativeSpace" presStyleCnt="0"/>
      <dgm:spPr/>
    </dgm:pt>
    <dgm:pt modelId="{350F7B88-2EDA-4F6A-8B6B-58F7D898875B}" type="pres">
      <dgm:prSet presAssocID="{8FF5B4D6-7A4C-4312-BB54-96BE22117854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80977F09-2643-4EB4-A499-49197793E98C}" type="presOf" srcId="{19AC8501-AC7E-4552-AF1E-2A26403BA1F6}" destId="{A7258F92-3522-42E6-B36E-B8C1D0C43D09}" srcOrd="0" destOrd="0" presId="urn:microsoft.com/office/officeart/2005/8/layout/list1"/>
    <dgm:cxn modelId="{75429E13-CC7C-41DB-AC02-5ACF8E404A6D}" type="presOf" srcId="{55483989-493F-48AE-BA8A-52EB5FFD031E}" destId="{4D149F68-3BCE-492D-9217-D52EECD97CD2}" srcOrd="0" destOrd="0" presId="urn:microsoft.com/office/officeart/2005/8/layout/list1"/>
    <dgm:cxn modelId="{3B8B6319-49DC-40A3-B7ED-C69164B16202}" type="presOf" srcId="{EF7A1A57-F15B-436D-87D6-04020C855B4E}" destId="{350F7B88-2EDA-4F6A-8B6B-58F7D898875B}" srcOrd="0" destOrd="2" presId="urn:microsoft.com/office/officeart/2005/8/layout/list1"/>
    <dgm:cxn modelId="{69A96421-BACC-4F81-98D3-5E635198053F}" srcId="{55483989-493F-48AE-BA8A-52EB5FFD031E}" destId="{14D24123-8A32-4CF2-ABEF-F68BC0A9A35E}" srcOrd="0" destOrd="0" parTransId="{6076C190-1C62-4AD9-A6A6-5D220DD8558D}" sibTransId="{F0BC7F2C-29D1-4D66-A111-C0C44C85CA46}"/>
    <dgm:cxn modelId="{40C94F2D-8961-4FC1-B010-DD8323C0779B}" srcId="{55483989-493F-48AE-BA8A-52EB5FFD031E}" destId="{C26DB332-2AF1-4A28-9498-3B552199D734}" srcOrd="1" destOrd="0" parTransId="{E432A898-E015-4214-B3CD-881EFBA6D0BD}" sibTransId="{E6D003E0-6B40-47C0-B2AF-4417E92DB9CF}"/>
    <dgm:cxn modelId="{CC21892E-76DF-42F8-9750-A1D6E93B5E49}" srcId="{8FF5B4D6-7A4C-4312-BB54-96BE22117854}" destId="{5DEB3B21-0241-4982-BB17-3542E4A74771}" srcOrd="1" destOrd="0" parTransId="{0C53D78D-6AC5-41E7-B438-69635BFA19EB}" sibTransId="{3E111565-F880-4DF3-80D4-F6982A8B264A}"/>
    <dgm:cxn modelId="{01FB422F-C722-46F5-807F-412B6A8A3981}" srcId="{8FF5B4D6-7A4C-4312-BB54-96BE22117854}" destId="{EF7A1A57-F15B-436D-87D6-04020C855B4E}" srcOrd="2" destOrd="0" parTransId="{28A5F181-927A-4729-BF52-2301BB22AE5F}" sibTransId="{C3EACA38-5B45-4809-9869-42D36405C6FC}"/>
    <dgm:cxn modelId="{80957A36-88E7-448C-BD4D-76D675EAF219}" srcId="{AC5A9547-C88B-4D0E-BCC7-799035220328}" destId="{FE9E9908-22BF-4F2E-9F70-B8B5C09A7DFE}" srcOrd="2" destOrd="0" parTransId="{4B4D40ED-6015-434D-9D62-5D180C881102}" sibTransId="{1C7693ED-E93A-448A-95D4-DF33465AB4A3}"/>
    <dgm:cxn modelId="{C04A6F3D-CACA-4B38-A1D9-A27B0EB61395}" type="presOf" srcId="{267CE916-1E9B-4007-B151-93E65B938923}" destId="{350F7B88-2EDA-4F6A-8B6B-58F7D898875B}" srcOrd="0" destOrd="3" presId="urn:microsoft.com/office/officeart/2005/8/layout/list1"/>
    <dgm:cxn modelId="{78841F3E-0B1A-47CC-921F-0370E3405E0C}" srcId="{AC5A9547-C88B-4D0E-BCC7-799035220328}" destId="{19AC8501-AC7E-4552-AF1E-2A26403BA1F6}" srcOrd="4" destOrd="0" parTransId="{C94CF666-EB77-4F73-B08C-3425FA52EDF1}" sibTransId="{D6E72107-FC70-446B-A099-1104468C4CD8}"/>
    <dgm:cxn modelId="{96DA603E-A175-41EC-B31B-1603E967C9CC}" type="presOf" srcId="{55483989-493F-48AE-BA8A-52EB5FFD031E}" destId="{27FAB50B-4045-4032-9EFD-7D5E2BA614EC}" srcOrd="1" destOrd="0" presId="urn:microsoft.com/office/officeart/2005/8/layout/list1"/>
    <dgm:cxn modelId="{4330B53F-6FA8-4A84-B739-32543FFE83E2}" type="presOf" srcId="{F8C5DBFB-7AE0-4A93-8BCA-13B47D2F8CFC}" destId="{350F7B88-2EDA-4F6A-8B6B-58F7D898875B}" srcOrd="0" destOrd="0" presId="urn:microsoft.com/office/officeart/2005/8/layout/list1"/>
    <dgm:cxn modelId="{02A11143-9F2F-4290-9375-8EFE58800A2F}" type="presOf" srcId="{8FF5B4D6-7A4C-4312-BB54-96BE22117854}" destId="{1122CFED-CE87-4F9E-BC06-B4BFF5684104}" srcOrd="0" destOrd="0" presId="urn:microsoft.com/office/officeart/2005/8/layout/list1"/>
    <dgm:cxn modelId="{03C5F965-452C-46D9-AEC8-6AF12706397B}" srcId="{8FF5B4D6-7A4C-4312-BB54-96BE22117854}" destId="{267CE916-1E9B-4007-B151-93E65B938923}" srcOrd="3" destOrd="0" parTransId="{D1254D15-B3D3-4069-8E9C-535DEED65448}" sibTransId="{6167FCD2-A442-4985-B4E0-4D7197915E00}"/>
    <dgm:cxn modelId="{04D01A4A-21C0-47BF-AD10-1B14503E6046}" srcId="{55483989-493F-48AE-BA8A-52EB5FFD031E}" destId="{3E3DDEB8-6D41-491A-88B6-5D61C39A17CA}" srcOrd="2" destOrd="0" parTransId="{CD20077B-92AF-4C12-8D38-C0C4D26750C9}" sibTransId="{AC3E5E64-3687-4054-9A20-F988455E78EC}"/>
    <dgm:cxn modelId="{15B5C06D-3399-43F8-8543-AA5E554EAF1D}" type="presOf" srcId="{3E3DDEB8-6D41-491A-88B6-5D61C39A17CA}" destId="{553F1F43-7E27-46B8-B9BA-9933A2687AE5}" srcOrd="0" destOrd="2" presId="urn:microsoft.com/office/officeart/2005/8/layout/list1"/>
    <dgm:cxn modelId="{C5B97054-15C4-4143-BD70-B7D7A117643E}" srcId="{AC5A9547-C88B-4D0E-BCC7-799035220328}" destId="{8FF5B4D6-7A4C-4312-BB54-96BE22117854}" srcOrd="6" destOrd="0" parTransId="{39AE4B56-E22E-4C73-9797-83542A4065D2}" sibTransId="{3A54662D-6846-46A9-957A-FF194438024D}"/>
    <dgm:cxn modelId="{6FA16B76-1639-4651-921D-010659067BD3}" type="presOf" srcId="{19AC8501-AC7E-4552-AF1E-2A26403BA1F6}" destId="{EB466A92-FB70-43B4-BA0D-EAFC9D18A344}" srcOrd="1" destOrd="0" presId="urn:microsoft.com/office/officeart/2005/8/layout/list1"/>
    <dgm:cxn modelId="{C90C4E57-0B4B-4B91-B6C9-3903440EBD83}" type="presOf" srcId="{5DEB3B21-0241-4982-BB17-3542E4A74771}" destId="{350F7B88-2EDA-4F6A-8B6B-58F7D898875B}" srcOrd="0" destOrd="1" presId="urn:microsoft.com/office/officeart/2005/8/layout/list1"/>
    <dgm:cxn modelId="{F8C2947D-77BB-4C30-937F-DF77B544C7DC}" type="presOf" srcId="{FE9E9908-22BF-4F2E-9F70-B8B5C09A7DFE}" destId="{A9D513BD-5648-40AB-A9A2-EBB7480904FE}" srcOrd="1" destOrd="0" presId="urn:microsoft.com/office/officeart/2005/8/layout/list1"/>
    <dgm:cxn modelId="{47AFAB81-9153-47BF-A928-D00F33E97E1B}" type="presOf" srcId="{2A3E3DD5-A361-4323-93F4-96854774D0A9}" destId="{CC7505C7-DEC5-4866-AAEE-F2E05087B187}" srcOrd="1" destOrd="0" presId="urn:microsoft.com/office/officeart/2005/8/layout/list1"/>
    <dgm:cxn modelId="{B6C7F99A-94DB-4595-BF44-D2A0721A3136}" type="presOf" srcId="{14D24123-8A32-4CF2-ABEF-F68BC0A9A35E}" destId="{553F1F43-7E27-46B8-B9BA-9933A2687AE5}" srcOrd="0" destOrd="0" presId="urn:microsoft.com/office/officeart/2005/8/layout/list1"/>
    <dgm:cxn modelId="{9B2AC5A0-EE68-47AD-ADCE-EA488811A191}" type="presOf" srcId="{8EA286CE-0690-426B-9F80-7E19645D21A8}" destId="{818F0A32-A6AC-4228-99A5-C1D9B38425A9}" srcOrd="0" destOrd="0" presId="urn:microsoft.com/office/officeart/2005/8/layout/list1"/>
    <dgm:cxn modelId="{F4B5C0AD-7420-48BC-9385-58EFF04E842C}" type="presOf" srcId="{AC5A9547-C88B-4D0E-BCC7-799035220328}" destId="{C297C56A-FE4F-41C6-B61C-DB5F2D76A7C4}" srcOrd="0" destOrd="0" presId="urn:microsoft.com/office/officeart/2005/8/layout/list1"/>
    <dgm:cxn modelId="{A6DE6FB5-A36B-4F5D-A010-6516EE7C9A28}" srcId="{8FF5B4D6-7A4C-4312-BB54-96BE22117854}" destId="{F8C5DBFB-7AE0-4A93-8BCA-13B47D2F8CFC}" srcOrd="0" destOrd="0" parTransId="{CC03FC7F-961E-42DA-AC78-A8458506FDC9}" sibTransId="{3F1B4F90-62F2-47CA-AA3E-C7D5B2921920}"/>
    <dgm:cxn modelId="{52FAC8B8-7D62-4007-84F1-56625947634C}" type="presOf" srcId="{8FF5B4D6-7A4C-4312-BB54-96BE22117854}" destId="{554D9F28-25E2-4A8B-9300-6683007FCD0D}" srcOrd="1" destOrd="0" presId="urn:microsoft.com/office/officeart/2005/8/layout/list1"/>
    <dgm:cxn modelId="{4E2038B9-7FDF-4052-BCB5-E67430172F68}" type="presOf" srcId="{C26DB332-2AF1-4A28-9498-3B552199D734}" destId="{553F1F43-7E27-46B8-B9BA-9933A2687AE5}" srcOrd="0" destOrd="1" presId="urn:microsoft.com/office/officeart/2005/8/layout/list1"/>
    <dgm:cxn modelId="{05E7E4D0-26A9-4A51-821D-B0022BBCCF09}" type="presOf" srcId="{FE9E9908-22BF-4F2E-9F70-B8B5C09A7DFE}" destId="{C97322BB-5363-4646-BA70-DFDD4302E523}" srcOrd="0" destOrd="0" presId="urn:microsoft.com/office/officeart/2005/8/layout/list1"/>
    <dgm:cxn modelId="{E7B4A2D3-B94F-41AB-B8C2-FE605C5B7749}" type="presOf" srcId="{280F384E-4CE9-47B2-A52F-39AE4EA9CDB1}" destId="{2F5A206A-6CB2-4C64-B181-214F03FC4764}" srcOrd="0" destOrd="0" presId="urn:microsoft.com/office/officeart/2005/8/layout/list1"/>
    <dgm:cxn modelId="{13C78AD6-FE23-4F12-890E-4179398E1FEB}" type="presOf" srcId="{2A3E3DD5-A361-4323-93F4-96854774D0A9}" destId="{8563C2E9-1774-474E-B2C0-B5E0CC3D7D2A}" srcOrd="0" destOrd="0" presId="urn:microsoft.com/office/officeart/2005/8/layout/list1"/>
    <dgm:cxn modelId="{D09A20DA-65F0-45DE-8E2D-C7B3C7EBB366}" srcId="{AC5A9547-C88B-4D0E-BCC7-799035220328}" destId="{8EA286CE-0690-426B-9F80-7E19645D21A8}" srcOrd="1" destOrd="0" parTransId="{05556D32-6D09-411C-81C5-088CD80F7F7A}" sibTransId="{2039FE2D-3A27-4DC4-B9A7-DF744072A3B2}"/>
    <dgm:cxn modelId="{4FD31CDC-994B-4918-B5FD-23E623900464}" srcId="{AC5A9547-C88B-4D0E-BCC7-799035220328}" destId="{55483989-493F-48AE-BA8A-52EB5FFD031E}" srcOrd="5" destOrd="0" parTransId="{7354C9F2-DBF7-42D0-A48F-80C5D43112A5}" sibTransId="{18C79CEA-371A-4BC4-937E-E15B9BB76FE4}"/>
    <dgm:cxn modelId="{6E0987DC-EE18-4A9A-AA6C-C317E8E73253}" type="presOf" srcId="{8EA286CE-0690-426B-9F80-7E19645D21A8}" destId="{4278C2DB-7EFA-477B-AC72-D2F21EAA7D11}" srcOrd="1" destOrd="0" presId="urn:microsoft.com/office/officeart/2005/8/layout/list1"/>
    <dgm:cxn modelId="{7249EDDF-239D-4A3B-B9D4-02F1049C8F05}" srcId="{AC5A9547-C88B-4D0E-BCC7-799035220328}" destId="{2A3E3DD5-A361-4323-93F4-96854774D0A9}" srcOrd="0" destOrd="0" parTransId="{536CFE51-A4CA-4DC8-AC96-B396623503E0}" sibTransId="{79EBFE18-B114-44AC-8D0C-B165F70D7F1F}"/>
    <dgm:cxn modelId="{14A614E3-FE64-4C4E-AE12-C60A953125B5}" srcId="{AC5A9547-C88B-4D0E-BCC7-799035220328}" destId="{280F384E-4CE9-47B2-A52F-39AE4EA9CDB1}" srcOrd="3" destOrd="0" parTransId="{6B10E462-9497-4EAD-97CC-F8079F7522FC}" sibTransId="{212051B5-FC49-46DA-9C24-143C470D57DF}"/>
    <dgm:cxn modelId="{B3CD68EC-168A-4AE9-A169-5C793A718DF3}" type="presOf" srcId="{280F384E-4CE9-47B2-A52F-39AE4EA9CDB1}" destId="{32A094A1-8D42-40BF-985C-E4659616E29E}" srcOrd="1" destOrd="0" presId="urn:microsoft.com/office/officeart/2005/8/layout/list1"/>
    <dgm:cxn modelId="{E866929F-D0E9-4602-884E-0E35BF05D800}" type="presParOf" srcId="{C297C56A-FE4F-41C6-B61C-DB5F2D76A7C4}" destId="{46E0CD51-1E9A-4FE5-8C3D-6CD393189407}" srcOrd="0" destOrd="0" presId="urn:microsoft.com/office/officeart/2005/8/layout/list1"/>
    <dgm:cxn modelId="{F45E4E1F-5D94-4F0D-8FA6-7EB68C40B199}" type="presParOf" srcId="{46E0CD51-1E9A-4FE5-8C3D-6CD393189407}" destId="{8563C2E9-1774-474E-B2C0-B5E0CC3D7D2A}" srcOrd="0" destOrd="0" presId="urn:microsoft.com/office/officeart/2005/8/layout/list1"/>
    <dgm:cxn modelId="{329562A7-CF6B-4CDF-91E6-E5A9E41159A5}" type="presParOf" srcId="{46E0CD51-1E9A-4FE5-8C3D-6CD393189407}" destId="{CC7505C7-DEC5-4866-AAEE-F2E05087B187}" srcOrd="1" destOrd="0" presId="urn:microsoft.com/office/officeart/2005/8/layout/list1"/>
    <dgm:cxn modelId="{7FB32F5C-36B8-421D-9075-CD6BD05E2E35}" type="presParOf" srcId="{C297C56A-FE4F-41C6-B61C-DB5F2D76A7C4}" destId="{FEF1FA9F-8602-4E46-8980-636E096DF756}" srcOrd="1" destOrd="0" presId="urn:microsoft.com/office/officeart/2005/8/layout/list1"/>
    <dgm:cxn modelId="{51870E1E-88FB-4C8C-9F30-8FF864BCBC7F}" type="presParOf" srcId="{C297C56A-FE4F-41C6-B61C-DB5F2D76A7C4}" destId="{F6B86DDA-B002-4174-A605-B93738EAA896}" srcOrd="2" destOrd="0" presId="urn:microsoft.com/office/officeart/2005/8/layout/list1"/>
    <dgm:cxn modelId="{8711B480-3570-4B79-B71B-1136CE0D5E1A}" type="presParOf" srcId="{C297C56A-FE4F-41C6-B61C-DB5F2D76A7C4}" destId="{9C6FA970-61A1-4A15-9D77-6DE062ECC544}" srcOrd="3" destOrd="0" presId="urn:microsoft.com/office/officeart/2005/8/layout/list1"/>
    <dgm:cxn modelId="{2368F500-4987-4C46-9B0E-3C9199159DD7}" type="presParOf" srcId="{C297C56A-FE4F-41C6-B61C-DB5F2D76A7C4}" destId="{72713528-3496-4118-9690-44F19E033FBA}" srcOrd="4" destOrd="0" presId="urn:microsoft.com/office/officeart/2005/8/layout/list1"/>
    <dgm:cxn modelId="{708B8BA6-0355-44D7-846B-A59A48AF236F}" type="presParOf" srcId="{72713528-3496-4118-9690-44F19E033FBA}" destId="{818F0A32-A6AC-4228-99A5-C1D9B38425A9}" srcOrd="0" destOrd="0" presId="urn:microsoft.com/office/officeart/2005/8/layout/list1"/>
    <dgm:cxn modelId="{B4028EF6-FB4A-4FE4-A9F1-D2FB19F5C339}" type="presParOf" srcId="{72713528-3496-4118-9690-44F19E033FBA}" destId="{4278C2DB-7EFA-477B-AC72-D2F21EAA7D11}" srcOrd="1" destOrd="0" presId="urn:microsoft.com/office/officeart/2005/8/layout/list1"/>
    <dgm:cxn modelId="{150DA480-CF52-4DA7-AE55-72948F58AB35}" type="presParOf" srcId="{C297C56A-FE4F-41C6-B61C-DB5F2D76A7C4}" destId="{6FFD2406-3112-4DD5-B088-2166ABA9AE42}" srcOrd="5" destOrd="0" presId="urn:microsoft.com/office/officeart/2005/8/layout/list1"/>
    <dgm:cxn modelId="{8373B016-78CF-4B66-9305-FDCE960E1E3A}" type="presParOf" srcId="{C297C56A-FE4F-41C6-B61C-DB5F2D76A7C4}" destId="{60CB6889-E2D0-475C-A061-8D4AE87749D7}" srcOrd="6" destOrd="0" presId="urn:microsoft.com/office/officeart/2005/8/layout/list1"/>
    <dgm:cxn modelId="{B2AE0FA8-E23D-42B8-85C5-ED62E2DAB683}" type="presParOf" srcId="{C297C56A-FE4F-41C6-B61C-DB5F2D76A7C4}" destId="{DA319A50-EAC2-4F6E-AC6F-BB135EA03520}" srcOrd="7" destOrd="0" presId="urn:microsoft.com/office/officeart/2005/8/layout/list1"/>
    <dgm:cxn modelId="{8F9C832F-C77A-410E-A960-45D97AD1BA50}" type="presParOf" srcId="{C297C56A-FE4F-41C6-B61C-DB5F2D76A7C4}" destId="{3EBCD3F0-5A09-400E-9F81-ECDA68BAC6DD}" srcOrd="8" destOrd="0" presId="urn:microsoft.com/office/officeart/2005/8/layout/list1"/>
    <dgm:cxn modelId="{DD52E6B6-8582-4F81-9E15-2ADFBCFAEA2D}" type="presParOf" srcId="{3EBCD3F0-5A09-400E-9F81-ECDA68BAC6DD}" destId="{C97322BB-5363-4646-BA70-DFDD4302E523}" srcOrd="0" destOrd="0" presId="urn:microsoft.com/office/officeart/2005/8/layout/list1"/>
    <dgm:cxn modelId="{C427B629-04EC-410D-91B5-B0691C7016B4}" type="presParOf" srcId="{3EBCD3F0-5A09-400E-9F81-ECDA68BAC6DD}" destId="{A9D513BD-5648-40AB-A9A2-EBB7480904FE}" srcOrd="1" destOrd="0" presId="urn:microsoft.com/office/officeart/2005/8/layout/list1"/>
    <dgm:cxn modelId="{0EA5E8BB-61A8-49E4-9FB9-F10A9CE6C799}" type="presParOf" srcId="{C297C56A-FE4F-41C6-B61C-DB5F2D76A7C4}" destId="{58ABA810-F2DB-4C1A-8481-59F2B07D9679}" srcOrd="9" destOrd="0" presId="urn:microsoft.com/office/officeart/2005/8/layout/list1"/>
    <dgm:cxn modelId="{4F551E9C-24E1-485B-B26A-83860E734F31}" type="presParOf" srcId="{C297C56A-FE4F-41C6-B61C-DB5F2D76A7C4}" destId="{8D023CC0-ED64-4C94-A927-21E0E87632E2}" srcOrd="10" destOrd="0" presId="urn:microsoft.com/office/officeart/2005/8/layout/list1"/>
    <dgm:cxn modelId="{8ED08940-B187-4EEC-8D8C-486C1816C6AC}" type="presParOf" srcId="{C297C56A-FE4F-41C6-B61C-DB5F2D76A7C4}" destId="{D56D8334-8993-4834-8409-025C0F0CD78E}" srcOrd="11" destOrd="0" presId="urn:microsoft.com/office/officeart/2005/8/layout/list1"/>
    <dgm:cxn modelId="{CD92ADEC-750F-4659-9AD5-AD7F8374D11F}" type="presParOf" srcId="{C297C56A-FE4F-41C6-B61C-DB5F2D76A7C4}" destId="{0B107D4B-958B-47CC-9C19-9BCF4B8EB811}" srcOrd="12" destOrd="0" presId="urn:microsoft.com/office/officeart/2005/8/layout/list1"/>
    <dgm:cxn modelId="{B376E52E-3D37-4BB4-AB01-EA48FD6B0333}" type="presParOf" srcId="{0B107D4B-958B-47CC-9C19-9BCF4B8EB811}" destId="{2F5A206A-6CB2-4C64-B181-214F03FC4764}" srcOrd="0" destOrd="0" presId="urn:microsoft.com/office/officeart/2005/8/layout/list1"/>
    <dgm:cxn modelId="{24DADF19-AC54-42ED-9007-B504DBCA2731}" type="presParOf" srcId="{0B107D4B-958B-47CC-9C19-9BCF4B8EB811}" destId="{32A094A1-8D42-40BF-985C-E4659616E29E}" srcOrd="1" destOrd="0" presId="urn:microsoft.com/office/officeart/2005/8/layout/list1"/>
    <dgm:cxn modelId="{C156DECC-9B11-4EA4-81DA-94AF77953D14}" type="presParOf" srcId="{C297C56A-FE4F-41C6-B61C-DB5F2D76A7C4}" destId="{05385085-9880-4FE0-BB5B-FDB721E0D593}" srcOrd="13" destOrd="0" presId="urn:microsoft.com/office/officeart/2005/8/layout/list1"/>
    <dgm:cxn modelId="{500EBBBA-5FD4-4AFD-BA62-115ACD2FE6C9}" type="presParOf" srcId="{C297C56A-FE4F-41C6-B61C-DB5F2D76A7C4}" destId="{19D3EA30-B2EC-47D3-9390-D48255E3AED5}" srcOrd="14" destOrd="0" presId="urn:microsoft.com/office/officeart/2005/8/layout/list1"/>
    <dgm:cxn modelId="{307D5109-D3CF-4861-AEC9-4F8B749BF078}" type="presParOf" srcId="{C297C56A-FE4F-41C6-B61C-DB5F2D76A7C4}" destId="{39FDA0BD-671E-4FC3-AD05-0B7518CF53EE}" srcOrd="15" destOrd="0" presId="urn:microsoft.com/office/officeart/2005/8/layout/list1"/>
    <dgm:cxn modelId="{63828F8A-62E3-49AF-A9E1-E49559C509DB}" type="presParOf" srcId="{C297C56A-FE4F-41C6-B61C-DB5F2D76A7C4}" destId="{F60FA48D-C2F4-49D8-9C9F-E5F1489C5A2C}" srcOrd="16" destOrd="0" presId="urn:microsoft.com/office/officeart/2005/8/layout/list1"/>
    <dgm:cxn modelId="{2B9217A5-5CE8-49CA-9F14-0DF7F466DC31}" type="presParOf" srcId="{F60FA48D-C2F4-49D8-9C9F-E5F1489C5A2C}" destId="{A7258F92-3522-42E6-B36E-B8C1D0C43D09}" srcOrd="0" destOrd="0" presId="urn:microsoft.com/office/officeart/2005/8/layout/list1"/>
    <dgm:cxn modelId="{E6F534E1-600A-48BB-B382-7668D58A244A}" type="presParOf" srcId="{F60FA48D-C2F4-49D8-9C9F-E5F1489C5A2C}" destId="{EB466A92-FB70-43B4-BA0D-EAFC9D18A344}" srcOrd="1" destOrd="0" presId="urn:microsoft.com/office/officeart/2005/8/layout/list1"/>
    <dgm:cxn modelId="{9A9A79CA-F99E-4C2A-8760-FB17B17C2780}" type="presParOf" srcId="{C297C56A-FE4F-41C6-B61C-DB5F2D76A7C4}" destId="{0ADE97AE-C882-4F66-B63E-9D167FFA7702}" srcOrd="17" destOrd="0" presId="urn:microsoft.com/office/officeart/2005/8/layout/list1"/>
    <dgm:cxn modelId="{6C90EC16-053B-4140-8845-6B3CAA032BB4}" type="presParOf" srcId="{C297C56A-FE4F-41C6-B61C-DB5F2D76A7C4}" destId="{38D2E30A-17B0-4ADD-8B5F-F7BD90A5E4C3}" srcOrd="18" destOrd="0" presId="urn:microsoft.com/office/officeart/2005/8/layout/list1"/>
    <dgm:cxn modelId="{192909DA-AF09-4B76-A103-C8B4B4907BB3}" type="presParOf" srcId="{C297C56A-FE4F-41C6-B61C-DB5F2D76A7C4}" destId="{06BCD67D-5D26-493B-8D57-7F6CAABAFFD9}" srcOrd="19" destOrd="0" presId="urn:microsoft.com/office/officeart/2005/8/layout/list1"/>
    <dgm:cxn modelId="{96104557-56AC-46F1-8432-96038043A261}" type="presParOf" srcId="{C297C56A-FE4F-41C6-B61C-DB5F2D76A7C4}" destId="{55AE38F8-DAB3-4C76-8483-519D4D099122}" srcOrd="20" destOrd="0" presId="urn:microsoft.com/office/officeart/2005/8/layout/list1"/>
    <dgm:cxn modelId="{ACC6B616-7E76-4FC7-B677-7A5145628E73}" type="presParOf" srcId="{55AE38F8-DAB3-4C76-8483-519D4D099122}" destId="{4D149F68-3BCE-492D-9217-D52EECD97CD2}" srcOrd="0" destOrd="0" presId="urn:microsoft.com/office/officeart/2005/8/layout/list1"/>
    <dgm:cxn modelId="{4C6D3D37-4D7D-4FA4-98D3-7D689F336DD0}" type="presParOf" srcId="{55AE38F8-DAB3-4C76-8483-519D4D099122}" destId="{27FAB50B-4045-4032-9EFD-7D5E2BA614EC}" srcOrd="1" destOrd="0" presId="urn:microsoft.com/office/officeart/2005/8/layout/list1"/>
    <dgm:cxn modelId="{691206C3-52B7-4EE6-96BD-064AE100762C}" type="presParOf" srcId="{C297C56A-FE4F-41C6-B61C-DB5F2D76A7C4}" destId="{F03BC724-9B04-4549-9989-E8D7F6D6CD9E}" srcOrd="21" destOrd="0" presId="urn:microsoft.com/office/officeart/2005/8/layout/list1"/>
    <dgm:cxn modelId="{8244E66D-970F-4BDA-B505-5FD56BD82A62}" type="presParOf" srcId="{C297C56A-FE4F-41C6-B61C-DB5F2D76A7C4}" destId="{553F1F43-7E27-46B8-B9BA-9933A2687AE5}" srcOrd="22" destOrd="0" presId="urn:microsoft.com/office/officeart/2005/8/layout/list1"/>
    <dgm:cxn modelId="{D3EAEA4C-C90F-4DE3-BD5D-72EB8BB6A4AC}" type="presParOf" srcId="{C297C56A-FE4F-41C6-B61C-DB5F2D76A7C4}" destId="{202308ED-40DC-4E86-9A3E-9E1517134D44}" srcOrd="23" destOrd="0" presId="urn:microsoft.com/office/officeart/2005/8/layout/list1"/>
    <dgm:cxn modelId="{66627E81-EE25-405D-8CCE-73A026F8B8D4}" type="presParOf" srcId="{C297C56A-FE4F-41C6-B61C-DB5F2D76A7C4}" destId="{E48A87E7-E34E-4533-815D-C767480E42CC}" srcOrd="24" destOrd="0" presId="urn:microsoft.com/office/officeart/2005/8/layout/list1"/>
    <dgm:cxn modelId="{6691C4EF-02EC-40C7-9557-F393FE0F4D52}" type="presParOf" srcId="{E48A87E7-E34E-4533-815D-C767480E42CC}" destId="{1122CFED-CE87-4F9E-BC06-B4BFF5684104}" srcOrd="0" destOrd="0" presId="urn:microsoft.com/office/officeart/2005/8/layout/list1"/>
    <dgm:cxn modelId="{4006EB04-030F-4BD5-BDBE-600387BC4F33}" type="presParOf" srcId="{E48A87E7-E34E-4533-815D-C767480E42CC}" destId="{554D9F28-25E2-4A8B-9300-6683007FCD0D}" srcOrd="1" destOrd="0" presId="urn:microsoft.com/office/officeart/2005/8/layout/list1"/>
    <dgm:cxn modelId="{C6C4FDB7-4224-4972-A20B-DDAA95946EA3}" type="presParOf" srcId="{C297C56A-FE4F-41C6-B61C-DB5F2D76A7C4}" destId="{A53055E6-E51A-4701-93F3-F23DC35B69BB}" srcOrd="25" destOrd="0" presId="urn:microsoft.com/office/officeart/2005/8/layout/list1"/>
    <dgm:cxn modelId="{C16AF499-FAC6-4115-8FA6-8DA63092DA65}" type="presParOf" srcId="{C297C56A-FE4F-41C6-B61C-DB5F2D76A7C4}" destId="{350F7B88-2EDA-4F6A-8B6B-58F7D898875B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C4306C7-0B11-4698-A7FE-F8D8A60818B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2D44A7-73CD-4BFD-8048-F08006F78539}">
      <dgm:prSet phldrT="[Text]" custT="1"/>
      <dgm:spPr>
        <a:xfrm>
          <a:off x="122431" y="88610"/>
          <a:ext cx="1836188" cy="20664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gm:spPr>
      <dgm:t>
        <a:bodyPr/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Sales Price: </a:t>
          </a:r>
          <a:r>
            <a: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$500,000 </a:t>
          </a:r>
        </a:p>
      </dgm:t>
    </dgm:pt>
    <dgm:pt modelId="{A77E6F9E-D773-4DD9-9952-053EE88AF614}" type="parTrans" cxnId="{75F9FF83-3BE8-42C4-AB7B-7EB7A68765F0}">
      <dgm:prSet/>
      <dgm:spPr/>
      <dgm:t>
        <a:bodyPr/>
        <a:lstStyle/>
        <a:p>
          <a:endParaRPr lang="en-US"/>
        </a:p>
      </dgm:t>
    </dgm:pt>
    <dgm:pt modelId="{50F3BAA7-621C-457C-8E1F-F11F902093BF}" type="sibTrans" cxnId="{75F9FF83-3BE8-42C4-AB7B-7EB7A68765F0}">
      <dgm:prSet/>
      <dgm:spPr/>
      <dgm:t>
        <a:bodyPr/>
        <a:lstStyle/>
        <a:p>
          <a:endParaRPr lang="en-US"/>
        </a:p>
      </dgm:t>
    </dgm:pt>
    <dgm:pt modelId="{9BB5B845-AF9E-474D-9120-96A1B7636E8A}">
      <dgm:prSet phldrT="[Text]" custT="1"/>
      <dgm:spPr>
        <a:xfrm>
          <a:off x="131156" y="720505"/>
          <a:ext cx="1836188" cy="20664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en-US" sz="1200" b="0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Credit Score: </a:t>
          </a:r>
          <a:r>
            <a:rPr kumimoji="0" lang="en-US" sz="1200" b="1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660</a:t>
          </a:r>
          <a:endParaRPr lang="en-US" sz="1200" b="1" dirty="0">
            <a:solidFill>
              <a:sysClr val="window" lastClr="FFFFFF"/>
            </a:solidFill>
            <a:latin typeface="Palatino Linotype" panose="02040502050505030304"/>
            <a:ea typeface="+mn-ea"/>
            <a:cs typeface="+mn-cs"/>
          </a:endParaRPr>
        </a:p>
      </dgm:t>
    </dgm:pt>
    <dgm:pt modelId="{FEC6702B-118C-465C-AE04-B8F65F02C351}" type="parTrans" cxnId="{645F2599-50C0-4DEB-AB63-A675B683AC54}">
      <dgm:prSet/>
      <dgm:spPr/>
      <dgm:t>
        <a:bodyPr/>
        <a:lstStyle/>
        <a:p>
          <a:endParaRPr lang="en-US"/>
        </a:p>
      </dgm:t>
    </dgm:pt>
    <dgm:pt modelId="{A6348330-49AA-42E1-9F3D-D5D5C3FBFF9A}" type="sibTrans" cxnId="{645F2599-50C0-4DEB-AB63-A675B683AC54}">
      <dgm:prSet/>
      <dgm:spPr/>
      <dgm:t>
        <a:bodyPr/>
        <a:lstStyle/>
        <a:p>
          <a:endParaRPr lang="en-US"/>
        </a:p>
      </dgm:t>
    </dgm:pt>
    <dgm:pt modelId="{EB4C6001-E3C5-4B62-972F-140B843F627A}">
      <dgm:prSet phldrT="[Text]" custT="1"/>
      <dgm:spPr>
        <a:xfrm>
          <a:off x="128656" y="1040508"/>
          <a:ext cx="1836188" cy="20664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gm:spPr>
      <dgm:t>
        <a:bodyPr/>
        <a:lstStyle/>
        <a:p>
          <a:pPr>
            <a:buClrTx/>
            <a:buSzTx/>
            <a:buFontTx/>
            <a:buNone/>
          </a:pPr>
          <a:r>
            <a:rPr lang="en-US" sz="1200" dirty="0">
              <a:solidFill>
                <a:sysClr val="windowText" lastClr="000000"/>
              </a:solidFill>
              <a:latin typeface="Palatino Linotype" panose="02040502050505030304"/>
              <a:ea typeface="+mn-ea"/>
              <a:cs typeface="+mn-cs"/>
            </a:rPr>
            <a:t>Household Size: </a:t>
          </a:r>
          <a:r>
            <a:rPr lang="en-US" sz="1200" b="1" dirty="0">
              <a:solidFill>
                <a:sysClr val="windowText" lastClr="000000"/>
              </a:solidFill>
              <a:latin typeface="Palatino Linotype" panose="02040502050505030304"/>
              <a:ea typeface="+mn-ea"/>
              <a:cs typeface="+mn-cs"/>
            </a:rPr>
            <a:t>3</a:t>
          </a:r>
        </a:p>
      </dgm:t>
    </dgm:pt>
    <dgm:pt modelId="{AC592814-1C13-4A0D-BE43-583CC6611A06}" type="parTrans" cxnId="{943C6AED-4806-49F7-BF44-30CA1F943F6F}">
      <dgm:prSet/>
      <dgm:spPr/>
      <dgm:t>
        <a:bodyPr/>
        <a:lstStyle/>
        <a:p>
          <a:endParaRPr lang="en-US"/>
        </a:p>
      </dgm:t>
    </dgm:pt>
    <dgm:pt modelId="{ABAAD93A-F986-4C8D-93C6-24B8F0F5FFD5}" type="sibTrans" cxnId="{943C6AED-4806-49F7-BF44-30CA1F943F6F}">
      <dgm:prSet/>
      <dgm:spPr/>
      <dgm:t>
        <a:bodyPr/>
        <a:lstStyle/>
        <a:p>
          <a:endParaRPr lang="en-US"/>
        </a:p>
      </dgm:t>
    </dgm:pt>
    <dgm:pt modelId="{7C332A49-7B28-4E71-8F82-DD61C0047152}">
      <dgm:prSet custT="1"/>
      <dgm:spPr>
        <a:xfrm>
          <a:off x="131156" y="1355545"/>
          <a:ext cx="1836188" cy="20664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en-US" sz="1200" b="0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Income: </a:t>
          </a:r>
          <a:r>
            <a:rPr kumimoji="0" lang="en-US" sz="1200" b="1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$105,000</a:t>
          </a:r>
        </a:p>
      </dgm:t>
    </dgm:pt>
    <dgm:pt modelId="{AC678CF1-AECF-4622-A590-59FB708431E9}" type="parTrans" cxnId="{C93C48AB-423A-4035-B042-C733C3B98126}">
      <dgm:prSet/>
      <dgm:spPr/>
      <dgm:t>
        <a:bodyPr/>
        <a:lstStyle/>
        <a:p>
          <a:endParaRPr lang="en-US"/>
        </a:p>
      </dgm:t>
    </dgm:pt>
    <dgm:pt modelId="{513C247B-B4AD-4460-9904-93CEF3A9DD86}" type="sibTrans" cxnId="{C93C48AB-423A-4035-B042-C733C3B98126}">
      <dgm:prSet/>
      <dgm:spPr/>
      <dgm:t>
        <a:bodyPr/>
        <a:lstStyle/>
        <a:p>
          <a:endParaRPr lang="en-US"/>
        </a:p>
      </dgm:t>
    </dgm:pt>
    <dgm:pt modelId="{3098EA82-11D0-48DA-B638-314A6A7913C9}">
      <dgm:prSet custT="1"/>
      <dgm:spPr>
        <a:xfrm>
          <a:off x="131156" y="1355545"/>
          <a:ext cx="1836188" cy="206640"/>
        </a:xfr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en-US" sz="1200" b="1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3% </a:t>
          </a:r>
          <a:r>
            <a:rPr kumimoji="0" lang="en-US" sz="1200" b="1" i="0" u="none" strike="noStrike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downpayment</a:t>
          </a:r>
          <a:endParaRPr kumimoji="0" lang="en-US" sz="1200" b="1" i="0" u="none" strike="noStrike" cap="none" spc="0" normalizeH="0" baseline="0" noProof="0" dirty="0">
            <a:ln>
              <a:noFill/>
            </a:ln>
            <a:solidFill>
              <a:prstClr val="black"/>
            </a:solidFill>
            <a:effectLst/>
            <a:uLnTx/>
            <a:uFillTx/>
            <a:latin typeface="Palatino Linotype" panose="02040502050505030304"/>
            <a:ea typeface="+mn-ea"/>
            <a:cs typeface="Arial" panose="020B0604020202020204" pitchFamily="34" charset="0"/>
          </a:endParaRPr>
        </a:p>
      </dgm:t>
    </dgm:pt>
    <dgm:pt modelId="{46D3FEE2-4FC8-4057-9855-7DB9BA2454A9}" type="parTrans" cxnId="{744F46B9-FE05-42BA-8CBF-C65619978F02}">
      <dgm:prSet/>
      <dgm:spPr/>
      <dgm:t>
        <a:bodyPr/>
        <a:lstStyle/>
        <a:p>
          <a:endParaRPr lang="en-US"/>
        </a:p>
      </dgm:t>
    </dgm:pt>
    <dgm:pt modelId="{D14A77F0-54CE-4F1A-8688-D1B7DD7F1B77}" type="sibTrans" cxnId="{744F46B9-FE05-42BA-8CBF-C65619978F02}">
      <dgm:prSet/>
      <dgm:spPr/>
      <dgm:t>
        <a:bodyPr/>
        <a:lstStyle/>
        <a:p>
          <a:endParaRPr lang="en-US"/>
        </a:p>
      </dgm:t>
    </dgm:pt>
    <dgm:pt modelId="{25E62BA7-9EE3-4586-9A63-C1D3B5732C53}" type="pres">
      <dgm:prSet presAssocID="{6C4306C7-0B11-4698-A7FE-F8D8A60818BD}" presName="linear" presStyleCnt="0">
        <dgm:presLayoutVars>
          <dgm:dir/>
          <dgm:animLvl val="lvl"/>
          <dgm:resizeHandles val="exact"/>
        </dgm:presLayoutVars>
      </dgm:prSet>
      <dgm:spPr/>
    </dgm:pt>
    <dgm:pt modelId="{F973AFBC-9E5D-4C3C-BB0D-0EBF8004B658}" type="pres">
      <dgm:prSet presAssocID="{E72D44A7-73CD-4BFD-8048-F08006F78539}" presName="parentLin" presStyleCnt="0"/>
      <dgm:spPr/>
    </dgm:pt>
    <dgm:pt modelId="{AC627B13-3ABE-45C2-8802-17935D5BEE3A}" type="pres">
      <dgm:prSet presAssocID="{E72D44A7-73CD-4BFD-8048-F08006F78539}" presName="parentLeftMargin" presStyleLbl="node1" presStyleIdx="0" presStyleCnt="5"/>
      <dgm:spPr/>
    </dgm:pt>
    <dgm:pt modelId="{39DC896B-A500-4F58-B40C-5B0020FCBDF8}" type="pres">
      <dgm:prSet presAssocID="{E72D44A7-73CD-4BFD-8048-F08006F78539}" presName="parentText" presStyleLbl="node1" presStyleIdx="0" presStyleCnt="5" custLinFactNeighborX="-6652" custLinFactNeighborY="1522">
        <dgm:presLayoutVars>
          <dgm:chMax val="0"/>
          <dgm:bulletEnabled val="1"/>
        </dgm:presLayoutVars>
      </dgm:prSet>
      <dgm:spPr/>
    </dgm:pt>
    <dgm:pt modelId="{BDB57CD1-420A-4566-82F2-5B3F4F1CD9ED}" type="pres">
      <dgm:prSet presAssocID="{E72D44A7-73CD-4BFD-8048-F08006F78539}" presName="negativeSpace" presStyleCnt="0"/>
      <dgm:spPr/>
    </dgm:pt>
    <dgm:pt modelId="{E3244879-BD55-45E0-AEAF-B7271C583EB3}" type="pres">
      <dgm:prSet presAssocID="{E72D44A7-73CD-4BFD-8048-F08006F78539}" presName="childText" presStyleLbl="conFgAcc1" presStyleIdx="0" presStyleCnt="5">
        <dgm:presLayoutVars>
          <dgm:bulletEnabled val="1"/>
        </dgm:presLayoutVars>
      </dgm:prSet>
      <dgm:spPr>
        <a:xfrm>
          <a:off x="0" y="188784"/>
          <a:ext cx="2623127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61AF3A28-82C8-4D66-A65E-94359513F25A}" type="pres">
      <dgm:prSet presAssocID="{50F3BAA7-621C-457C-8E1F-F11F902093BF}" presName="spaceBetweenRectangles" presStyleCnt="0"/>
      <dgm:spPr/>
    </dgm:pt>
    <dgm:pt modelId="{D38FF036-1887-4DA1-A4FB-1409F2228EA5}" type="pres">
      <dgm:prSet presAssocID="{9BB5B845-AF9E-474D-9120-96A1B7636E8A}" presName="parentLin" presStyleCnt="0"/>
      <dgm:spPr/>
    </dgm:pt>
    <dgm:pt modelId="{DBB4EAE9-60F9-42A9-AEA2-C60C766D97FB}" type="pres">
      <dgm:prSet presAssocID="{9BB5B845-AF9E-474D-9120-96A1B7636E8A}" presName="parentLeftMargin" presStyleLbl="node1" presStyleIdx="0" presStyleCnt="5"/>
      <dgm:spPr/>
    </dgm:pt>
    <dgm:pt modelId="{652CDECA-A0D7-42BF-9380-1C5F028055E4}" type="pres">
      <dgm:prSet presAssocID="{9BB5B845-AF9E-474D-9120-96A1B7636E8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32CD69E-D947-4BC6-92A5-4A91E2B3378D}" type="pres">
      <dgm:prSet presAssocID="{9BB5B845-AF9E-474D-9120-96A1B7636E8A}" presName="negativeSpace" presStyleCnt="0"/>
      <dgm:spPr/>
    </dgm:pt>
    <dgm:pt modelId="{31ECEE2B-B5C8-427A-B90C-59FE65FC38A7}" type="pres">
      <dgm:prSet presAssocID="{9BB5B845-AF9E-474D-9120-96A1B7636E8A}" presName="childText" presStyleLbl="conFgAcc1" presStyleIdx="1" presStyleCnt="5">
        <dgm:presLayoutVars>
          <dgm:bulletEnabled val="1"/>
        </dgm:presLayoutVars>
      </dgm:prSet>
      <dgm:spPr>
        <a:xfrm>
          <a:off x="0" y="823825"/>
          <a:ext cx="2623127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1822EDD5-EADC-469B-92DA-2F3D16C1F0F8}" type="pres">
      <dgm:prSet presAssocID="{A6348330-49AA-42E1-9F3D-D5D5C3FBFF9A}" presName="spaceBetweenRectangles" presStyleCnt="0"/>
      <dgm:spPr/>
    </dgm:pt>
    <dgm:pt modelId="{D01D8609-FD95-4C01-895B-5ADC109009F0}" type="pres">
      <dgm:prSet presAssocID="{EB4C6001-E3C5-4B62-972F-140B843F627A}" presName="parentLin" presStyleCnt="0"/>
      <dgm:spPr/>
    </dgm:pt>
    <dgm:pt modelId="{55259FB6-147F-466B-810D-B5A26D478A7B}" type="pres">
      <dgm:prSet presAssocID="{EB4C6001-E3C5-4B62-972F-140B843F627A}" presName="parentLeftMargin" presStyleLbl="node1" presStyleIdx="1" presStyleCnt="5"/>
      <dgm:spPr/>
    </dgm:pt>
    <dgm:pt modelId="{35CBB3DA-1C03-4028-A3D0-596519172D29}" type="pres">
      <dgm:prSet presAssocID="{EB4C6001-E3C5-4B62-972F-140B843F627A}" presName="parentText" presStyleLbl="node1" presStyleIdx="2" presStyleCnt="5" custLinFactNeighborX="-1906" custLinFactNeighborY="1202">
        <dgm:presLayoutVars>
          <dgm:chMax val="0"/>
          <dgm:bulletEnabled val="1"/>
        </dgm:presLayoutVars>
      </dgm:prSet>
      <dgm:spPr/>
    </dgm:pt>
    <dgm:pt modelId="{86543B67-7C40-44AA-AED0-EA29D81CBD7A}" type="pres">
      <dgm:prSet presAssocID="{EB4C6001-E3C5-4B62-972F-140B843F627A}" presName="negativeSpace" presStyleCnt="0"/>
      <dgm:spPr/>
    </dgm:pt>
    <dgm:pt modelId="{3A67F2B6-AB84-470E-BE9D-E94863B8B30E}" type="pres">
      <dgm:prSet presAssocID="{EB4C6001-E3C5-4B62-972F-140B843F627A}" presName="childText" presStyleLbl="conFgAcc1" presStyleIdx="2" presStyleCnt="5">
        <dgm:presLayoutVars>
          <dgm:bulletEnabled val="1"/>
        </dgm:presLayoutVars>
      </dgm:prSet>
      <dgm:spPr>
        <a:xfrm>
          <a:off x="0" y="1141345"/>
          <a:ext cx="2623127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180A7BBB-3E66-496A-A9D7-3E4AECC1A780}" type="pres">
      <dgm:prSet presAssocID="{ABAAD93A-F986-4C8D-93C6-24B8F0F5FFD5}" presName="spaceBetweenRectangles" presStyleCnt="0"/>
      <dgm:spPr/>
    </dgm:pt>
    <dgm:pt modelId="{56023705-9DF0-420B-A177-4C4A9A87C6D4}" type="pres">
      <dgm:prSet presAssocID="{7C332A49-7B28-4E71-8F82-DD61C0047152}" presName="parentLin" presStyleCnt="0"/>
      <dgm:spPr/>
    </dgm:pt>
    <dgm:pt modelId="{E4F0A99E-E487-4DCA-BE49-9C33AC561CC9}" type="pres">
      <dgm:prSet presAssocID="{7C332A49-7B28-4E71-8F82-DD61C0047152}" presName="parentLeftMargin" presStyleLbl="node1" presStyleIdx="2" presStyleCnt="5"/>
      <dgm:spPr/>
    </dgm:pt>
    <dgm:pt modelId="{6FE58F70-2DF4-4509-8350-B67D19EE4E33}" type="pres">
      <dgm:prSet presAssocID="{7C332A49-7B28-4E71-8F82-DD61C004715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A17D247-BA36-4634-952D-066D4A161656}" type="pres">
      <dgm:prSet presAssocID="{7C332A49-7B28-4E71-8F82-DD61C0047152}" presName="negativeSpace" presStyleCnt="0"/>
      <dgm:spPr/>
    </dgm:pt>
    <dgm:pt modelId="{0E933A75-D43A-4B93-A0C1-FBA4D399594F}" type="pres">
      <dgm:prSet presAssocID="{7C332A49-7B28-4E71-8F82-DD61C0047152}" presName="childText" presStyleLbl="conFgAcc1" presStyleIdx="3" presStyleCnt="5">
        <dgm:presLayoutVars>
          <dgm:bulletEnabled val="1"/>
        </dgm:presLayoutVars>
      </dgm:prSet>
      <dgm:spPr>
        <a:xfrm>
          <a:off x="0" y="1458865"/>
          <a:ext cx="2623127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A64D4A61-AD9E-4ED5-8353-ACE205582559}" type="pres">
      <dgm:prSet presAssocID="{513C247B-B4AD-4460-9904-93CEF3A9DD86}" presName="spaceBetweenRectangles" presStyleCnt="0"/>
      <dgm:spPr/>
    </dgm:pt>
    <dgm:pt modelId="{3AE50441-C957-4652-9A93-A4DAAEEF7834}" type="pres">
      <dgm:prSet presAssocID="{3098EA82-11D0-48DA-B638-314A6A7913C9}" presName="parentLin" presStyleCnt="0"/>
      <dgm:spPr/>
    </dgm:pt>
    <dgm:pt modelId="{67BB553F-A09B-43D8-9DE3-07B285920B2B}" type="pres">
      <dgm:prSet presAssocID="{3098EA82-11D0-48DA-B638-314A6A7913C9}" presName="parentLeftMargin" presStyleLbl="node1" presStyleIdx="3" presStyleCnt="5"/>
      <dgm:spPr>
        <a:prstGeom prst="roundRect">
          <a:avLst/>
        </a:prstGeom>
      </dgm:spPr>
    </dgm:pt>
    <dgm:pt modelId="{0E9185EB-6604-47EE-9459-CE5602B70B5E}" type="pres">
      <dgm:prSet presAssocID="{3098EA82-11D0-48DA-B638-314A6A7913C9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2C150BBF-E7E7-4956-AAB9-145D8A2E008B}" type="pres">
      <dgm:prSet presAssocID="{3098EA82-11D0-48DA-B638-314A6A7913C9}" presName="negativeSpace" presStyleCnt="0"/>
      <dgm:spPr/>
    </dgm:pt>
    <dgm:pt modelId="{63E16A6D-5CB5-40F6-8D62-F3CC95E6E6C1}" type="pres">
      <dgm:prSet presAssocID="{3098EA82-11D0-48DA-B638-314A6A7913C9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745FD1D-A263-47F2-A25E-81AF1D81D39E}" type="presOf" srcId="{E72D44A7-73CD-4BFD-8048-F08006F78539}" destId="{AC627B13-3ABE-45C2-8802-17935D5BEE3A}" srcOrd="0" destOrd="0" presId="urn:microsoft.com/office/officeart/2005/8/layout/list1"/>
    <dgm:cxn modelId="{3AA1D370-CF66-4A82-86C3-CC0EC7CC63B5}" type="presOf" srcId="{9BB5B845-AF9E-474D-9120-96A1B7636E8A}" destId="{DBB4EAE9-60F9-42A9-AEA2-C60C766D97FB}" srcOrd="0" destOrd="0" presId="urn:microsoft.com/office/officeart/2005/8/layout/list1"/>
    <dgm:cxn modelId="{C0125D53-C7A8-4EB2-A19A-EBDB47D8EDAB}" type="presOf" srcId="{E72D44A7-73CD-4BFD-8048-F08006F78539}" destId="{39DC896B-A500-4F58-B40C-5B0020FCBDF8}" srcOrd="1" destOrd="0" presId="urn:microsoft.com/office/officeart/2005/8/layout/list1"/>
    <dgm:cxn modelId="{75F9FF83-3BE8-42C4-AB7B-7EB7A68765F0}" srcId="{6C4306C7-0B11-4698-A7FE-F8D8A60818BD}" destId="{E72D44A7-73CD-4BFD-8048-F08006F78539}" srcOrd="0" destOrd="0" parTransId="{A77E6F9E-D773-4DD9-9952-053EE88AF614}" sibTransId="{50F3BAA7-621C-457C-8E1F-F11F902093BF}"/>
    <dgm:cxn modelId="{A9719384-7926-4B90-868B-6D8180ED209C}" type="presOf" srcId="{3098EA82-11D0-48DA-B638-314A6A7913C9}" destId="{67BB553F-A09B-43D8-9DE3-07B285920B2B}" srcOrd="0" destOrd="0" presId="urn:microsoft.com/office/officeart/2005/8/layout/list1"/>
    <dgm:cxn modelId="{027D8C8D-7DE1-4E2D-86F9-0FD3197D181E}" type="presOf" srcId="{7C332A49-7B28-4E71-8F82-DD61C0047152}" destId="{E4F0A99E-E487-4DCA-BE49-9C33AC561CC9}" srcOrd="0" destOrd="0" presId="urn:microsoft.com/office/officeart/2005/8/layout/list1"/>
    <dgm:cxn modelId="{F126A392-D3BA-4D54-B925-FA2EBBC24A22}" type="presOf" srcId="{EB4C6001-E3C5-4B62-972F-140B843F627A}" destId="{35CBB3DA-1C03-4028-A3D0-596519172D29}" srcOrd="1" destOrd="0" presId="urn:microsoft.com/office/officeart/2005/8/layout/list1"/>
    <dgm:cxn modelId="{645F2599-50C0-4DEB-AB63-A675B683AC54}" srcId="{6C4306C7-0B11-4698-A7FE-F8D8A60818BD}" destId="{9BB5B845-AF9E-474D-9120-96A1B7636E8A}" srcOrd="1" destOrd="0" parTransId="{FEC6702B-118C-465C-AE04-B8F65F02C351}" sibTransId="{A6348330-49AA-42E1-9F3D-D5D5C3FBFF9A}"/>
    <dgm:cxn modelId="{A77844AB-F13C-47CD-BA20-A6D0F8AD139D}" type="presOf" srcId="{EB4C6001-E3C5-4B62-972F-140B843F627A}" destId="{55259FB6-147F-466B-810D-B5A26D478A7B}" srcOrd="0" destOrd="0" presId="urn:microsoft.com/office/officeart/2005/8/layout/list1"/>
    <dgm:cxn modelId="{C93C48AB-423A-4035-B042-C733C3B98126}" srcId="{6C4306C7-0B11-4698-A7FE-F8D8A60818BD}" destId="{7C332A49-7B28-4E71-8F82-DD61C0047152}" srcOrd="3" destOrd="0" parTransId="{AC678CF1-AECF-4622-A590-59FB708431E9}" sibTransId="{513C247B-B4AD-4460-9904-93CEF3A9DD86}"/>
    <dgm:cxn modelId="{744F46B9-FE05-42BA-8CBF-C65619978F02}" srcId="{6C4306C7-0B11-4698-A7FE-F8D8A60818BD}" destId="{3098EA82-11D0-48DA-B638-314A6A7913C9}" srcOrd="4" destOrd="0" parTransId="{46D3FEE2-4FC8-4057-9855-7DB9BA2454A9}" sibTransId="{D14A77F0-54CE-4F1A-8688-D1B7DD7F1B77}"/>
    <dgm:cxn modelId="{6D31F2D6-D70A-47A0-8744-3FD854DE9B30}" type="presOf" srcId="{9BB5B845-AF9E-474D-9120-96A1B7636E8A}" destId="{652CDECA-A0D7-42BF-9380-1C5F028055E4}" srcOrd="1" destOrd="0" presId="urn:microsoft.com/office/officeart/2005/8/layout/list1"/>
    <dgm:cxn modelId="{B5956BE5-87F3-4F07-91E0-5F35B2ABE883}" type="presOf" srcId="{7C332A49-7B28-4E71-8F82-DD61C0047152}" destId="{6FE58F70-2DF4-4509-8350-B67D19EE4E33}" srcOrd="1" destOrd="0" presId="urn:microsoft.com/office/officeart/2005/8/layout/list1"/>
    <dgm:cxn modelId="{3DD87CE6-709E-43C6-9F86-7DC7793F6AE1}" type="presOf" srcId="{3098EA82-11D0-48DA-B638-314A6A7913C9}" destId="{0E9185EB-6604-47EE-9459-CE5602B70B5E}" srcOrd="1" destOrd="0" presId="urn:microsoft.com/office/officeart/2005/8/layout/list1"/>
    <dgm:cxn modelId="{943C6AED-4806-49F7-BF44-30CA1F943F6F}" srcId="{6C4306C7-0B11-4698-A7FE-F8D8A60818BD}" destId="{EB4C6001-E3C5-4B62-972F-140B843F627A}" srcOrd="2" destOrd="0" parTransId="{AC592814-1C13-4A0D-BE43-583CC6611A06}" sibTransId="{ABAAD93A-F986-4C8D-93C6-24B8F0F5FFD5}"/>
    <dgm:cxn modelId="{99B716F8-E7B1-4BFB-AFAD-3516EA1FA111}" type="presOf" srcId="{6C4306C7-0B11-4698-A7FE-F8D8A60818BD}" destId="{25E62BA7-9EE3-4586-9A63-C1D3B5732C53}" srcOrd="0" destOrd="0" presId="urn:microsoft.com/office/officeart/2005/8/layout/list1"/>
    <dgm:cxn modelId="{93B16BED-20B5-4A51-9AF5-4CC1CFA00174}" type="presParOf" srcId="{25E62BA7-9EE3-4586-9A63-C1D3B5732C53}" destId="{F973AFBC-9E5D-4C3C-BB0D-0EBF8004B658}" srcOrd="0" destOrd="0" presId="urn:microsoft.com/office/officeart/2005/8/layout/list1"/>
    <dgm:cxn modelId="{EBA727C5-D232-4735-B6AA-5BF1D655C0F2}" type="presParOf" srcId="{F973AFBC-9E5D-4C3C-BB0D-0EBF8004B658}" destId="{AC627B13-3ABE-45C2-8802-17935D5BEE3A}" srcOrd="0" destOrd="0" presId="urn:microsoft.com/office/officeart/2005/8/layout/list1"/>
    <dgm:cxn modelId="{1BD84D27-522F-48DF-9753-A184DF5C0824}" type="presParOf" srcId="{F973AFBC-9E5D-4C3C-BB0D-0EBF8004B658}" destId="{39DC896B-A500-4F58-B40C-5B0020FCBDF8}" srcOrd="1" destOrd="0" presId="urn:microsoft.com/office/officeart/2005/8/layout/list1"/>
    <dgm:cxn modelId="{CDBB3FA1-674A-4EEE-B510-320BD032F596}" type="presParOf" srcId="{25E62BA7-9EE3-4586-9A63-C1D3B5732C53}" destId="{BDB57CD1-420A-4566-82F2-5B3F4F1CD9ED}" srcOrd="1" destOrd="0" presId="urn:microsoft.com/office/officeart/2005/8/layout/list1"/>
    <dgm:cxn modelId="{C0EE3601-D293-4F8D-889B-D1725A327A2A}" type="presParOf" srcId="{25E62BA7-9EE3-4586-9A63-C1D3B5732C53}" destId="{E3244879-BD55-45E0-AEAF-B7271C583EB3}" srcOrd="2" destOrd="0" presId="urn:microsoft.com/office/officeart/2005/8/layout/list1"/>
    <dgm:cxn modelId="{4680AE5A-472E-41A7-92D3-4942DAFC1AE7}" type="presParOf" srcId="{25E62BA7-9EE3-4586-9A63-C1D3B5732C53}" destId="{61AF3A28-82C8-4D66-A65E-94359513F25A}" srcOrd="3" destOrd="0" presId="urn:microsoft.com/office/officeart/2005/8/layout/list1"/>
    <dgm:cxn modelId="{0A5AD229-4318-48B0-ADFD-53CB19A59E14}" type="presParOf" srcId="{25E62BA7-9EE3-4586-9A63-C1D3B5732C53}" destId="{D38FF036-1887-4DA1-A4FB-1409F2228EA5}" srcOrd="4" destOrd="0" presId="urn:microsoft.com/office/officeart/2005/8/layout/list1"/>
    <dgm:cxn modelId="{937A9AC9-6B4F-4EDC-853E-90E8AF756DA7}" type="presParOf" srcId="{D38FF036-1887-4DA1-A4FB-1409F2228EA5}" destId="{DBB4EAE9-60F9-42A9-AEA2-C60C766D97FB}" srcOrd="0" destOrd="0" presId="urn:microsoft.com/office/officeart/2005/8/layout/list1"/>
    <dgm:cxn modelId="{671F4F08-8B4A-4C11-BA15-6DCC0B87FB9A}" type="presParOf" srcId="{D38FF036-1887-4DA1-A4FB-1409F2228EA5}" destId="{652CDECA-A0D7-42BF-9380-1C5F028055E4}" srcOrd="1" destOrd="0" presId="urn:microsoft.com/office/officeart/2005/8/layout/list1"/>
    <dgm:cxn modelId="{97C797E6-4C3C-4BF9-9DA5-2515A8064BDB}" type="presParOf" srcId="{25E62BA7-9EE3-4586-9A63-C1D3B5732C53}" destId="{932CD69E-D947-4BC6-92A5-4A91E2B3378D}" srcOrd="5" destOrd="0" presId="urn:microsoft.com/office/officeart/2005/8/layout/list1"/>
    <dgm:cxn modelId="{B0D4CB01-1321-4C17-8D4E-534224A99308}" type="presParOf" srcId="{25E62BA7-9EE3-4586-9A63-C1D3B5732C53}" destId="{31ECEE2B-B5C8-427A-B90C-59FE65FC38A7}" srcOrd="6" destOrd="0" presId="urn:microsoft.com/office/officeart/2005/8/layout/list1"/>
    <dgm:cxn modelId="{85715601-4591-461E-8E43-3C45710B3A12}" type="presParOf" srcId="{25E62BA7-9EE3-4586-9A63-C1D3B5732C53}" destId="{1822EDD5-EADC-469B-92DA-2F3D16C1F0F8}" srcOrd="7" destOrd="0" presId="urn:microsoft.com/office/officeart/2005/8/layout/list1"/>
    <dgm:cxn modelId="{39BF4235-A370-42A8-8575-ACB66888C212}" type="presParOf" srcId="{25E62BA7-9EE3-4586-9A63-C1D3B5732C53}" destId="{D01D8609-FD95-4C01-895B-5ADC109009F0}" srcOrd="8" destOrd="0" presId="urn:microsoft.com/office/officeart/2005/8/layout/list1"/>
    <dgm:cxn modelId="{6506C95A-0D62-4254-A965-C3544C457416}" type="presParOf" srcId="{D01D8609-FD95-4C01-895B-5ADC109009F0}" destId="{55259FB6-147F-466B-810D-B5A26D478A7B}" srcOrd="0" destOrd="0" presId="urn:microsoft.com/office/officeart/2005/8/layout/list1"/>
    <dgm:cxn modelId="{736405CD-2070-4935-B12F-50245C410DF1}" type="presParOf" srcId="{D01D8609-FD95-4C01-895B-5ADC109009F0}" destId="{35CBB3DA-1C03-4028-A3D0-596519172D29}" srcOrd="1" destOrd="0" presId="urn:microsoft.com/office/officeart/2005/8/layout/list1"/>
    <dgm:cxn modelId="{0BF5ACDA-829D-4944-A992-C2FDD3878BBE}" type="presParOf" srcId="{25E62BA7-9EE3-4586-9A63-C1D3B5732C53}" destId="{86543B67-7C40-44AA-AED0-EA29D81CBD7A}" srcOrd="9" destOrd="0" presId="urn:microsoft.com/office/officeart/2005/8/layout/list1"/>
    <dgm:cxn modelId="{B46563BC-E277-4535-9E1E-6C97AEF91A49}" type="presParOf" srcId="{25E62BA7-9EE3-4586-9A63-C1D3B5732C53}" destId="{3A67F2B6-AB84-470E-BE9D-E94863B8B30E}" srcOrd="10" destOrd="0" presId="urn:microsoft.com/office/officeart/2005/8/layout/list1"/>
    <dgm:cxn modelId="{F10DCBAE-7BF5-4FF7-BC03-83B96549DEEF}" type="presParOf" srcId="{25E62BA7-9EE3-4586-9A63-C1D3B5732C53}" destId="{180A7BBB-3E66-496A-A9D7-3E4AECC1A780}" srcOrd="11" destOrd="0" presId="urn:microsoft.com/office/officeart/2005/8/layout/list1"/>
    <dgm:cxn modelId="{10F1B1FD-B66F-4657-8D78-B346AE800388}" type="presParOf" srcId="{25E62BA7-9EE3-4586-9A63-C1D3B5732C53}" destId="{56023705-9DF0-420B-A177-4C4A9A87C6D4}" srcOrd="12" destOrd="0" presId="urn:microsoft.com/office/officeart/2005/8/layout/list1"/>
    <dgm:cxn modelId="{753A3EED-3E1E-4F38-B7D0-B37F02BEE4AA}" type="presParOf" srcId="{56023705-9DF0-420B-A177-4C4A9A87C6D4}" destId="{E4F0A99E-E487-4DCA-BE49-9C33AC561CC9}" srcOrd="0" destOrd="0" presId="urn:microsoft.com/office/officeart/2005/8/layout/list1"/>
    <dgm:cxn modelId="{5ED23408-3BCC-4582-BEAD-6435FEAFC137}" type="presParOf" srcId="{56023705-9DF0-420B-A177-4C4A9A87C6D4}" destId="{6FE58F70-2DF4-4509-8350-B67D19EE4E33}" srcOrd="1" destOrd="0" presId="urn:microsoft.com/office/officeart/2005/8/layout/list1"/>
    <dgm:cxn modelId="{4D07598C-EB19-4A7D-9C19-F83CE50B1279}" type="presParOf" srcId="{25E62BA7-9EE3-4586-9A63-C1D3B5732C53}" destId="{DA17D247-BA36-4634-952D-066D4A161656}" srcOrd="13" destOrd="0" presId="urn:microsoft.com/office/officeart/2005/8/layout/list1"/>
    <dgm:cxn modelId="{E372874F-AF7A-47F4-B060-324F4444C71C}" type="presParOf" srcId="{25E62BA7-9EE3-4586-9A63-C1D3B5732C53}" destId="{0E933A75-D43A-4B93-A0C1-FBA4D399594F}" srcOrd="14" destOrd="0" presId="urn:microsoft.com/office/officeart/2005/8/layout/list1"/>
    <dgm:cxn modelId="{5AE40452-47D7-4054-A485-AA41253F82A8}" type="presParOf" srcId="{25E62BA7-9EE3-4586-9A63-C1D3B5732C53}" destId="{A64D4A61-AD9E-4ED5-8353-ACE205582559}" srcOrd="15" destOrd="0" presId="urn:microsoft.com/office/officeart/2005/8/layout/list1"/>
    <dgm:cxn modelId="{F06DB2F8-6856-437F-B274-07BCCA69F154}" type="presParOf" srcId="{25E62BA7-9EE3-4586-9A63-C1D3B5732C53}" destId="{3AE50441-C957-4652-9A93-A4DAAEEF7834}" srcOrd="16" destOrd="0" presId="urn:microsoft.com/office/officeart/2005/8/layout/list1"/>
    <dgm:cxn modelId="{076E53F4-4CF1-405A-BC55-DD98DC38A99B}" type="presParOf" srcId="{3AE50441-C957-4652-9A93-A4DAAEEF7834}" destId="{67BB553F-A09B-43D8-9DE3-07B285920B2B}" srcOrd="0" destOrd="0" presId="urn:microsoft.com/office/officeart/2005/8/layout/list1"/>
    <dgm:cxn modelId="{BC53029D-B0D4-4D21-B79A-779569369EC9}" type="presParOf" srcId="{3AE50441-C957-4652-9A93-A4DAAEEF7834}" destId="{0E9185EB-6604-47EE-9459-CE5602B70B5E}" srcOrd="1" destOrd="0" presId="urn:microsoft.com/office/officeart/2005/8/layout/list1"/>
    <dgm:cxn modelId="{447D097D-E148-4C63-A7A9-FAF8A3E8D143}" type="presParOf" srcId="{25E62BA7-9EE3-4586-9A63-C1D3B5732C53}" destId="{2C150BBF-E7E7-4956-AAB9-145D8A2E008B}" srcOrd="17" destOrd="0" presId="urn:microsoft.com/office/officeart/2005/8/layout/list1"/>
    <dgm:cxn modelId="{A71577C2-D43F-4178-94D8-F6DFF6CE651D}" type="presParOf" srcId="{25E62BA7-9EE3-4586-9A63-C1D3B5732C53}" destId="{63E16A6D-5CB5-40F6-8D62-F3CC95E6E6C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C4306C7-0B11-4698-A7FE-F8D8A60818B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2D44A7-73CD-4BFD-8048-F08006F78539}">
      <dgm:prSet phldrT="[Text]" custT="1"/>
      <dgm:spPr>
        <a:xfrm>
          <a:off x="122431" y="88610"/>
          <a:ext cx="1836188" cy="206640"/>
        </a:xfrm>
        <a:prstGeom prst="round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gm:spPr>
      <dgm:t>
        <a:bodyPr/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Sales Price: </a:t>
          </a:r>
          <a:r>
            <a: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$500,000 </a:t>
          </a:r>
        </a:p>
      </dgm:t>
    </dgm:pt>
    <dgm:pt modelId="{A77E6F9E-D773-4DD9-9952-053EE88AF614}" type="parTrans" cxnId="{75F9FF83-3BE8-42C4-AB7B-7EB7A68765F0}">
      <dgm:prSet/>
      <dgm:spPr/>
      <dgm:t>
        <a:bodyPr/>
        <a:lstStyle/>
        <a:p>
          <a:endParaRPr lang="en-US"/>
        </a:p>
      </dgm:t>
    </dgm:pt>
    <dgm:pt modelId="{50F3BAA7-621C-457C-8E1F-F11F902093BF}" type="sibTrans" cxnId="{75F9FF83-3BE8-42C4-AB7B-7EB7A68765F0}">
      <dgm:prSet/>
      <dgm:spPr/>
      <dgm:t>
        <a:bodyPr/>
        <a:lstStyle/>
        <a:p>
          <a:endParaRPr lang="en-US"/>
        </a:p>
      </dgm:t>
    </dgm:pt>
    <dgm:pt modelId="{9BB5B845-AF9E-474D-9120-96A1B7636E8A}">
      <dgm:prSet phldrT="[Text]" custT="1"/>
      <dgm:spPr>
        <a:xfrm>
          <a:off x="131156" y="720505"/>
          <a:ext cx="1836188" cy="206640"/>
        </a:xfrm>
        <a:prstGeom prst="round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en-US" sz="1200" b="0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Credit Score: </a:t>
          </a:r>
          <a:r>
            <a:rPr kumimoji="0" lang="en-US" sz="1200" b="1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660</a:t>
          </a:r>
          <a:endParaRPr lang="en-US" sz="1200" b="1" dirty="0">
            <a:solidFill>
              <a:sysClr val="window" lastClr="FFFFFF"/>
            </a:solidFill>
            <a:latin typeface="Palatino Linotype" panose="02040502050505030304"/>
            <a:ea typeface="+mn-ea"/>
            <a:cs typeface="+mn-cs"/>
          </a:endParaRPr>
        </a:p>
      </dgm:t>
    </dgm:pt>
    <dgm:pt modelId="{FEC6702B-118C-465C-AE04-B8F65F02C351}" type="parTrans" cxnId="{645F2599-50C0-4DEB-AB63-A675B683AC54}">
      <dgm:prSet/>
      <dgm:spPr/>
      <dgm:t>
        <a:bodyPr/>
        <a:lstStyle/>
        <a:p>
          <a:endParaRPr lang="en-US"/>
        </a:p>
      </dgm:t>
    </dgm:pt>
    <dgm:pt modelId="{A6348330-49AA-42E1-9F3D-D5D5C3FBFF9A}" type="sibTrans" cxnId="{645F2599-50C0-4DEB-AB63-A675B683AC54}">
      <dgm:prSet/>
      <dgm:spPr/>
      <dgm:t>
        <a:bodyPr/>
        <a:lstStyle/>
        <a:p>
          <a:endParaRPr lang="en-US"/>
        </a:p>
      </dgm:t>
    </dgm:pt>
    <dgm:pt modelId="{EB4C6001-E3C5-4B62-972F-140B843F627A}">
      <dgm:prSet phldrT="[Text]" custT="1"/>
      <dgm:spPr>
        <a:xfrm>
          <a:off x="128656" y="1040508"/>
          <a:ext cx="1836188" cy="206640"/>
        </a:xfrm>
        <a:prstGeom prst="round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gm:spPr>
      <dgm:t>
        <a:bodyPr/>
        <a:lstStyle/>
        <a:p>
          <a:pPr>
            <a:buClrTx/>
            <a:buSzTx/>
            <a:buFontTx/>
            <a:buNone/>
          </a:pPr>
          <a:r>
            <a:rPr lang="en-US" sz="1200" dirty="0">
              <a:solidFill>
                <a:sysClr val="windowText" lastClr="000000"/>
              </a:solidFill>
              <a:latin typeface="Palatino Linotype" panose="02040502050505030304"/>
              <a:ea typeface="+mn-ea"/>
              <a:cs typeface="+mn-cs"/>
            </a:rPr>
            <a:t>Household Size: </a:t>
          </a:r>
          <a:r>
            <a:rPr lang="en-US" sz="1200" b="1" dirty="0">
              <a:solidFill>
                <a:sysClr val="windowText" lastClr="000000"/>
              </a:solidFill>
              <a:latin typeface="Palatino Linotype" panose="02040502050505030304"/>
              <a:ea typeface="+mn-ea"/>
              <a:cs typeface="+mn-cs"/>
            </a:rPr>
            <a:t>3</a:t>
          </a:r>
        </a:p>
      </dgm:t>
    </dgm:pt>
    <dgm:pt modelId="{AC592814-1C13-4A0D-BE43-583CC6611A06}" type="parTrans" cxnId="{943C6AED-4806-49F7-BF44-30CA1F943F6F}">
      <dgm:prSet/>
      <dgm:spPr/>
      <dgm:t>
        <a:bodyPr/>
        <a:lstStyle/>
        <a:p>
          <a:endParaRPr lang="en-US"/>
        </a:p>
      </dgm:t>
    </dgm:pt>
    <dgm:pt modelId="{ABAAD93A-F986-4C8D-93C6-24B8F0F5FFD5}" type="sibTrans" cxnId="{943C6AED-4806-49F7-BF44-30CA1F943F6F}">
      <dgm:prSet/>
      <dgm:spPr/>
      <dgm:t>
        <a:bodyPr/>
        <a:lstStyle/>
        <a:p>
          <a:endParaRPr lang="en-US"/>
        </a:p>
      </dgm:t>
    </dgm:pt>
    <dgm:pt modelId="{7C332A49-7B28-4E71-8F82-DD61C0047152}">
      <dgm:prSet custT="1"/>
      <dgm:spPr>
        <a:xfrm>
          <a:off x="131156" y="1355545"/>
          <a:ext cx="1836188" cy="206640"/>
        </a:xfrm>
        <a:prstGeom prst="round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en-US" sz="1200" b="0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Income: </a:t>
          </a:r>
          <a:r>
            <a:rPr kumimoji="0" lang="en-US" sz="1200" b="1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$105,000</a:t>
          </a:r>
        </a:p>
      </dgm:t>
    </dgm:pt>
    <dgm:pt modelId="{AC678CF1-AECF-4622-A590-59FB708431E9}" type="parTrans" cxnId="{C93C48AB-423A-4035-B042-C733C3B98126}">
      <dgm:prSet/>
      <dgm:spPr/>
      <dgm:t>
        <a:bodyPr/>
        <a:lstStyle/>
        <a:p>
          <a:endParaRPr lang="en-US"/>
        </a:p>
      </dgm:t>
    </dgm:pt>
    <dgm:pt modelId="{513C247B-B4AD-4460-9904-93CEF3A9DD86}" type="sibTrans" cxnId="{C93C48AB-423A-4035-B042-C733C3B98126}">
      <dgm:prSet/>
      <dgm:spPr/>
      <dgm:t>
        <a:bodyPr/>
        <a:lstStyle/>
        <a:p>
          <a:endParaRPr lang="en-US"/>
        </a:p>
      </dgm:t>
    </dgm:pt>
    <dgm:pt modelId="{25E62BA7-9EE3-4586-9A63-C1D3B5732C53}" type="pres">
      <dgm:prSet presAssocID="{6C4306C7-0B11-4698-A7FE-F8D8A60818BD}" presName="linear" presStyleCnt="0">
        <dgm:presLayoutVars>
          <dgm:dir/>
          <dgm:animLvl val="lvl"/>
          <dgm:resizeHandles val="exact"/>
        </dgm:presLayoutVars>
      </dgm:prSet>
      <dgm:spPr/>
    </dgm:pt>
    <dgm:pt modelId="{F973AFBC-9E5D-4C3C-BB0D-0EBF8004B658}" type="pres">
      <dgm:prSet presAssocID="{E72D44A7-73CD-4BFD-8048-F08006F78539}" presName="parentLin" presStyleCnt="0"/>
      <dgm:spPr/>
    </dgm:pt>
    <dgm:pt modelId="{AC627B13-3ABE-45C2-8802-17935D5BEE3A}" type="pres">
      <dgm:prSet presAssocID="{E72D44A7-73CD-4BFD-8048-F08006F78539}" presName="parentLeftMargin" presStyleLbl="node1" presStyleIdx="0" presStyleCnt="4"/>
      <dgm:spPr/>
    </dgm:pt>
    <dgm:pt modelId="{39DC896B-A500-4F58-B40C-5B0020FCBDF8}" type="pres">
      <dgm:prSet presAssocID="{E72D44A7-73CD-4BFD-8048-F08006F78539}" presName="parentText" presStyleLbl="node1" presStyleIdx="0" presStyleCnt="4" custLinFactNeighborX="-6652" custLinFactNeighborY="1522">
        <dgm:presLayoutVars>
          <dgm:chMax val="0"/>
          <dgm:bulletEnabled val="1"/>
        </dgm:presLayoutVars>
      </dgm:prSet>
      <dgm:spPr/>
    </dgm:pt>
    <dgm:pt modelId="{BDB57CD1-420A-4566-82F2-5B3F4F1CD9ED}" type="pres">
      <dgm:prSet presAssocID="{E72D44A7-73CD-4BFD-8048-F08006F78539}" presName="negativeSpace" presStyleCnt="0"/>
      <dgm:spPr/>
    </dgm:pt>
    <dgm:pt modelId="{E3244879-BD55-45E0-AEAF-B7271C583EB3}" type="pres">
      <dgm:prSet presAssocID="{E72D44A7-73CD-4BFD-8048-F08006F78539}" presName="childText" presStyleLbl="conFgAcc1" presStyleIdx="0" presStyleCnt="4">
        <dgm:presLayoutVars>
          <dgm:bulletEnabled val="1"/>
        </dgm:presLayoutVars>
      </dgm:prSet>
      <dgm:spPr>
        <a:xfrm>
          <a:off x="0" y="188784"/>
          <a:ext cx="2623127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61AF3A28-82C8-4D66-A65E-94359513F25A}" type="pres">
      <dgm:prSet presAssocID="{50F3BAA7-621C-457C-8E1F-F11F902093BF}" presName="spaceBetweenRectangles" presStyleCnt="0"/>
      <dgm:spPr/>
    </dgm:pt>
    <dgm:pt modelId="{D38FF036-1887-4DA1-A4FB-1409F2228EA5}" type="pres">
      <dgm:prSet presAssocID="{9BB5B845-AF9E-474D-9120-96A1B7636E8A}" presName="parentLin" presStyleCnt="0"/>
      <dgm:spPr/>
    </dgm:pt>
    <dgm:pt modelId="{DBB4EAE9-60F9-42A9-AEA2-C60C766D97FB}" type="pres">
      <dgm:prSet presAssocID="{9BB5B845-AF9E-474D-9120-96A1B7636E8A}" presName="parentLeftMargin" presStyleLbl="node1" presStyleIdx="0" presStyleCnt="4"/>
      <dgm:spPr/>
    </dgm:pt>
    <dgm:pt modelId="{652CDECA-A0D7-42BF-9380-1C5F028055E4}" type="pres">
      <dgm:prSet presAssocID="{9BB5B845-AF9E-474D-9120-96A1B7636E8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32CD69E-D947-4BC6-92A5-4A91E2B3378D}" type="pres">
      <dgm:prSet presAssocID="{9BB5B845-AF9E-474D-9120-96A1B7636E8A}" presName="negativeSpace" presStyleCnt="0"/>
      <dgm:spPr/>
    </dgm:pt>
    <dgm:pt modelId="{31ECEE2B-B5C8-427A-B90C-59FE65FC38A7}" type="pres">
      <dgm:prSet presAssocID="{9BB5B845-AF9E-474D-9120-96A1B7636E8A}" presName="childText" presStyleLbl="conFgAcc1" presStyleIdx="1" presStyleCnt="4">
        <dgm:presLayoutVars>
          <dgm:bulletEnabled val="1"/>
        </dgm:presLayoutVars>
      </dgm:prSet>
      <dgm:spPr>
        <a:xfrm>
          <a:off x="0" y="823825"/>
          <a:ext cx="2623127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1822EDD5-EADC-469B-92DA-2F3D16C1F0F8}" type="pres">
      <dgm:prSet presAssocID="{A6348330-49AA-42E1-9F3D-D5D5C3FBFF9A}" presName="spaceBetweenRectangles" presStyleCnt="0"/>
      <dgm:spPr/>
    </dgm:pt>
    <dgm:pt modelId="{D01D8609-FD95-4C01-895B-5ADC109009F0}" type="pres">
      <dgm:prSet presAssocID="{EB4C6001-E3C5-4B62-972F-140B843F627A}" presName="parentLin" presStyleCnt="0"/>
      <dgm:spPr/>
    </dgm:pt>
    <dgm:pt modelId="{55259FB6-147F-466B-810D-B5A26D478A7B}" type="pres">
      <dgm:prSet presAssocID="{EB4C6001-E3C5-4B62-972F-140B843F627A}" presName="parentLeftMargin" presStyleLbl="node1" presStyleIdx="1" presStyleCnt="4"/>
      <dgm:spPr/>
    </dgm:pt>
    <dgm:pt modelId="{35CBB3DA-1C03-4028-A3D0-596519172D29}" type="pres">
      <dgm:prSet presAssocID="{EB4C6001-E3C5-4B62-972F-140B843F627A}" presName="parentText" presStyleLbl="node1" presStyleIdx="2" presStyleCnt="4" custLinFactNeighborX="-1906" custLinFactNeighborY="1202">
        <dgm:presLayoutVars>
          <dgm:chMax val="0"/>
          <dgm:bulletEnabled val="1"/>
        </dgm:presLayoutVars>
      </dgm:prSet>
      <dgm:spPr/>
    </dgm:pt>
    <dgm:pt modelId="{86543B67-7C40-44AA-AED0-EA29D81CBD7A}" type="pres">
      <dgm:prSet presAssocID="{EB4C6001-E3C5-4B62-972F-140B843F627A}" presName="negativeSpace" presStyleCnt="0"/>
      <dgm:spPr/>
    </dgm:pt>
    <dgm:pt modelId="{3A67F2B6-AB84-470E-BE9D-E94863B8B30E}" type="pres">
      <dgm:prSet presAssocID="{EB4C6001-E3C5-4B62-972F-140B843F627A}" presName="childText" presStyleLbl="conFgAcc1" presStyleIdx="2" presStyleCnt="4">
        <dgm:presLayoutVars>
          <dgm:bulletEnabled val="1"/>
        </dgm:presLayoutVars>
      </dgm:prSet>
      <dgm:spPr>
        <a:xfrm>
          <a:off x="0" y="1141345"/>
          <a:ext cx="2623127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180A7BBB-3E66-496A-A9D7-3E4AECC1A780}" type="pres">
      <dgm:prSet presAssocID="{ABAAD93A-F986-4C8D-93C6-24B8F0F5FFD5}" presName="spaceBetweenRectangles" presStyleCnt="0"/>
      <dgm:spPr/>
    </dgm:pt>
    <dgm:pt modelId="{56023705-9DF0-420B-A177-4C4A9A87C6D4}" type="pres">
      <dgm:prSet presAssocID="{7C332A49-7B28-4E71-8F82-DD61C0047152}" presName="parentLin" presStyleCnt="0"/>
      <dgm:spPr/>
    </dgm:pt>
    <dgm:pt modelId="{E4F0A99E-E487-4DCA-BE49-9C33AC561CC9}" type="pres">
      <dgm:prSet presAssocID="{7C332A49-7B28-4E71-8F82-DD61C0047152}" presName="parentLeftMargin" presStyleLbl="node1" presStyleIdx="2" presStyleCnt="4"/>
      <dgm:spPr/>
    </dgm:pt>
    <dgm:pt modelId="{6FE58F70-2DF4-4509-8350-B67D19EE4E33}" type="pres">
      <dgm:prSet presAssocID="{7C332A49-7B28-4E71-8F82-DD61C004715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DA17D247-BA36-4634-952D-066D4A161656}" type="pres">
      <dgm:prSet presAssocID="{7C332A49-7B28-4E71-8F82-DD61C0047152}" presName="negativeSpace" presStyleCnt="0"/>
      <dgm:spPr/>
    </dgm:pt>
    <dgm:pt modelId="{0E933A75-D43A-4B93-A0C1-FBA4D399594F}" type="pres">
      <dgm:prSet presAssocID="{7C332A49-7B28-4E71-8F82-DD61C0047152}" presName="childText" presStyleLbl="conFgAcc1" presStyleIdx="3" presStyleCnt="4">
        <dgm:presLayoutVars>
          <dgm:bulletEnabled val="1"/>
        </dgm:presLayoutVars>
      </dgm:prSet>
      <dgm:spPr>
        <a:xfrm>
          <a:off x="0" y="1458865"/>
          <a:ext cx="2623127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</dgm:ptLst>
  <dgm:cxnLst>
    <dgm:cxn modelId="{6745FD1D-A263-47F2-A25E-81AF1D81D39E}" type="presOf" srcId="{E72D44A7-73CD-4BFD-8048-F08006F78539}" destId="{AC627B13-3ABE-45C2-8802-17935D5BEE3A}" srcOrd="0" destOrd="0" presId="urn:microsoft.com/office/officeart/2005/8/layout/list1"/>
    <dgm:cxn modelId="{3AA1D370-CF66-4A82-86C3-CC0EC7CC63B5}" type="presOf" srcId="{9BB5B845-AF9E-474D-9120-96A1B7636E8A}" destId="{DBB4EAE9-60F9-42A9-AEA2-C60C766D97FB}" srcOrd="0" destOrd="0" presId="urn:microsoft.com/office/officeart/2005/8/layout/list1"/>
    <dgm:cxn modelId="{C0125D53-C7A8-4EB2-A19A-EBDB47D8EDAB}" type="presOf" srcId="{E72D44A7-73CD-4BFD-8048-F08006F78539}" destId="{39DC896B-A500-4F58-B40C-5B0020FCBDF8}" srcOrd="1" destOrd="0" presId="urn:microsoft.com/office/officeart/2005/8/layout/list1"/>
    <dgm:cxn modelId="{75F9FF83-3BE8-42C4-AB7B-7EB7A68765F0}" srcId="{6C4306C7-0B11-4698-A7FE-F8D8A60818BD}" destId="{E72D44A7-73CD-4BFD-8048-F08006F78539}" srcOrd="0" destOrd="0" parTransId="{A77E6F9E-D773-4DD9-9952-053EE88AF614}" sibTransId="{50F3BAA7-621C-457C-8E1F-F11F902093BF}"/>
    <dgm:cxn modelId="{027D8C8D-7DE1-4E2D-86F9-0FD3197D181E}" type="presOf" srcId="{7C332A49-7B28-4E71-8F82-DD61C0047152}" destId="{E4F0A99E-E487-4DCA-BE49-9C33AC561CC9}" srcOrd="0" destOrd="0" presId="urn:microsoft.com/office/officeart/2005/8/layout/list1"/>
    <dgm:cxn modelId="{F126A392-D3BA-4D54-B925-FA2EBBC24A22}" type="presOf" srcId="{EB4C6001-E3C5-4B62-972F-140B843F627A}" destId="{35CBB3DA-1C03-4028-A3D0-596519172D29}" srcOrd="1" destOrd="0" presId="urn:microsoft.com/office/officeart/2005/8/layout/list1"/>
    <dgm:cxn modelId="{645F2599-50C0-4DEB-AB63-A675B683AC54}" srcId="{6C4306C7-0B11-4698-A7FE-F8D8A60818BD}" destId="{9BB5B845-AF9E-474D-9120-96A1B7636E8A}" srcOrd="1" destOrd="0" parTransId="{FEC6702B-118C-465C-AE04-B8F65F02C351}" sibTransId="{A6348330-49AA-42E1-9F3D-D5D5C3FBFF9A}"/>
    <dgm:cxn modelId="{A77844AB-F13C-47CD-BA20-A6D0F8AD139D}" type="presOf" srcId="{EB4C6001-E3C5-4B62-972F-140B843F627A}" destId="{55259FB6-147F-466B-810D-B5A26D478A7B}" srcOrd="0" destOrd="0" presId="urn:microsoft.com/office/officeart/2005/8/layout/list1"/>
    <dgm:cxn modelId="{C93C48AB-423A-4035-B042-C733C3B98126}" srcId="{6C4306C7-0B11-4698-A7FE-F8D8A60818BD}" destId="{7C332A49-7B28-4E71-8F82-DD61C0047152}" srcOrd="3" destOrd="0" parTransId="{AC678CF1-AECF-4622-A590-59FB708431E9}" sibTransId="{513C247B-B4AD-4460-9904-93CEF3A9DD86}"/>
    <dgm:cxn modelId="{6D31F2D6-D70A-47A0-8744-3FD854DE9B30}" type="presOf" srcId="{9BB5B845-AF9E-474D-9120-96A1B7636E8A}" destId="{652CDECA-A0D7-42BF-9380-1C5F028055E4}" srcOrd="1" destOrd="0" presId="urn:microsoft.com/office/officeart/2005/8/layout/list1"/>
    <dgm:cxn modelId="{B5956BE5-87F3-4F07-91E0-5F35B2ABE883}" type="presOf" srcId="{7C332A49-7B28-4E71-8F82-DD61C0047152}" destId="{6FE58F70-2DF4-4509-8350-B67D19EE4E33}" srcOrd="1" destOrd="0" presId="urn:microsoft.com/office/officeart/2005/8/layout/list1"/>
    <dgm:cxn modelId="{943C6AED-4806-49F7-BF44-30CA1F943F6F}" srcId="{6C4306C7-0B11-4698-A7FE-F8D8A60818BD}" destId="{EB4C6001-E3C5-4B62-972F-140B843F627A}" srcOrd="2" destOrd="0" parTransId="{AC592814-1C13-4A0D-BE43-583CC6611A06}" sibTransId="{ABAAD93A-F986-4C8D-93C6-24B8F0F5FFD5}"/>
    <dgm:cxn modelId="{99B716F8-E7B1-4BFB-AFAD-3516EA1FA111}" type="presOf" srcId="{6C4306C7-0B11-4698-A7FE-F8D8A60818BD}" destId="{25E62BA7-9EE3-4586-9A63-C1D3B5732C53}" srcOrd="0" destOrd="0" presId="urn:microsoft.com/office/officeart/2005/8/layout/list1"/>
    <dgm:cxn modelId="{93B16BED-20B5-4A51-9AF5-4CC1CFA00174}" type="presParOf" srcId="{25E62BA7-9EE3-4586-9A63-C1D3B5732C53}" destId="{F973AFBC-9E5D-4C3C-BB0D-0EBF8004B658}" srcOrd="0" destOrd="0" presId="urn:microsoft.com/office/officeart/2005/8/layout/list1"/>
    <dgm:cxn modelId="{EBA727C5-D232-4735-B6AA-5BF1D655C0F2}" type="presParOf" srcId="{F973AFBC-9E5D-4C3C-BB0D-0EBF8004B658}" destId="{AC627B13-3ABE-45C2-8802-17935D5BEE3A}" srcOrd="0" destOrd="0" presId="urn:microsoft.com/office/officeart/2005/8/layout/list1"/>
    <dgm:cxn modelId="{1BD84D27-522F-48DF-9753-A184DF5C0824}" type="presParOf" srcId="{F973AFBC-9E5D-4C3C-BB0D-0EBF8004B658}" destId="{39DC896B-A500-4F58-B40C-5B0020FCBDF8}" srcOrd="1" destOrd="0" presId="urn:microsoft.com/office/officeart/2005/8/layout/list1"/>
    <dgm:cxn modelId="{CDBB3FA1-674A-4EEE-B510-320BD032F596}" type="presParOf" srcId="{25E62BA7-9EE3-4586-9A63-C1D3B5732C53}" destId="{BDB57CD1-420A-4566-82F2-5B3F4F1CD9ED}" srcOrd="1" destOrd="0" presId="urn:microsoft.com/office/officeart/2005/8/layout/list1"/>
    <dgm:cxn modelId="{C0EE3601-D293-4F8D-889B-D1725A327A2A}" type="presParOf" srcId="{25E62BA7-9EE3-4586-9A63-C1D3B5732C53}" destId="{E3244879-BD55-45E0-AEAF-B7271C583EB3}" srcOrd="2" destOrd="0" presId="urn:microsoft.com/office/officeart/2005/8/layout/list1"/>
    <dgm:cxn modelId="{4680AE5A-472E-41A7-92D3-4942DAFC1AE7}" type="presParOf" srcId="{25E62BA7-9EE3-4586-9A63-C1D3B5732C53}" destId="{61AF3A28-82C8-4D66-A65E-94359513F25A}" srcOrd="3" destOrd="0" presId="urn:microsoft.com/office/officeart/2005/8/layout/list1"/>
    <dgm:cxn modelId="{0A5AD229-4318-48B0-ADFD-53CB19A59E14}" type="presParOf" srcId="{25E62BA7-9EE3-4586-9A63-C1D3B5732C53}" destId="{D38FF036-1887-4DA1-A4FB-1409F2228EA5}" srcOrd="4" destOrd="0" presId="urn:microsoft.com/office/officeart/2005/8/layout/list1"/>
    <dgm:cxn modelId="{937A9AC9-6B4F-4EDC-853E-90E8AF756DA7}" type="presParOf" srcId="{D38FF036-1887-4DA1-A4FB-1409F2228EA5}" destId="{DBB4EAE9-60F9-42A9-AEA2-C60C766D97FB}" srcOrd="0" destOrd="0" presId="urn:microsoft.com/office/officeart/2005/8/layout/list1"/>
    <dgm:cxn modelId="{671F4F08-8B4A-4C11-BA15-6DCC0B87FB9A}" type="presParOf" srcId="{D38FF036-1887-4DA1-A4FB-1409F2228EA5}" destId="{652CDECA-A0D7-42BF-9380-1C5F028055E4}" srcOrd="1" destOrd="0" presId="urn:microsoft.com/office/officeart/2005/8/layout/list1"/>
    <dgm:cxn modelId="{97C797E6-4C3C-4BF9-9DA5-2515A8064BDB}" type="presParOf" srcId="{25E62BA7-9EE3-4586-9A63-C1D3B5732C53}" destId="{932CD69E-D947-4BC6-92A5-4A91E2B3378D}" srcOrd="5" destOrd="0" presId="urn:microsoft.com/office/officeart/2005/8/layout/list1"/>
    <dgm:cxn modelId="{B0D4CB01-1321-4C17-8D4E-534224A99308}" type="presParOf" srcId="{25E62BA7-9EE3-4586-9A63-C1D3B5732C53}" destId="{31ECEE2B-B5C8-427A-B90C-59FE65FC38A7}" srcOrd="6" destOrd="0" presId="urn:microsoft.com/office/officeart/2005/8/layout/list1"/>
    <dgm:cxn modelId="{85715601-4591-461E-8E43-3C45710B3A12}" type="presParOf" srcId="{25E62BA7-9EE3-4586-9A63-C1D3B5732C53}" destId="{1822EDD5-EADC-469B-92DA-2F3D16C1F0F8}" srcOrd="7" destOrd="0" presId="urn:microsoft.com/office/officeart/2005/8/layout/list1"/>
    <dgm:cxn modelId="{39BF4235-A370-42A8-8575-ACB66888C212}" type="presParOf" srcId="{25E62BA7-9EE3-4586-9A63-C1D3B5732C53}" destId="{D01D8609-FD95-4C01-895B-5ADC109009F0}" srcOrd="8" destOrd="0" presId="urn:microsoft.com/office/officeart/2005/8/layout/list1"/>
    <dgm:cxn modelId="{6506C95A-0D62-4254-A965-C3544C457416}" type="presParOf" srcId="{D01D8609-FD95-4C01-895B-5ADC109009F0}" destId="{55259FB6-147F-466B-810D-B5A26D478A7B}" srcOrd="0" destOrd="0" presId="urn:microsoft.com/office/officeart/2005/8/layout/list1"/>
    <dgm:cxn modelId="{736405CD-2070-4935-B12F-50245C410DF1}" type="presParOf" srcId="{D01D8609-FD95-4C01-895B-5ADC109009F0}" destId="{35CBB3DA-1C03-4028-A3D0-596519172D29}" srcOrd="1" destOrd="0" presId="urn:microsoft.com/office/officeart/2005/8/layout/list1"/>
    <dgm:cxn modelId="{0BF5ACDA-829D-4944-A992-C2FDD3878BBE}" type="presParOf" srcId="{25E62BA7-9EE3-4586-9A63-C1D3B5732C53}" destId="{86543B67-7C40-44AA-AED0-EA29D81CBD7A}" srcOrd="9" destOrd="0" presId="urn:microsoft.com/office/officeart/2005/8/layout/list1"/>
    <dgm:cxn modelId="{B46563BC-E277-4535-9E1E-6C97AEF91A49}" type="presParOf" srcId="{25E62BA7-9EE3-4586-9A63-C1D3B5732C53}" destId="{3A67F2B6-AB84-470E-BE9D-E94863B8B30E}" srcOrd="10" destOrd="0" presId="urn:microsoft.com/office/officeart/2005/8/layout/list1"/>
    <dgm:cxn modelId="{F10DCBAE-7BF5-4FF7-BC03-83B96549DEEF}" type="presParOf" srcId="{25E62BA7-9EE3-4586-9A63-C1D3B5732C53}" destId="{180A7BBB-3E66-496A-A9D7-3E4AECC1A780}" srcOrd="11" destOrd="0" presId="urn:microsoft.com/office/officeart/2005/8/layout/list1"/>
    <dgm:cxn modelId="{10F1B1FD-B66F-4657-8D78-B346AE800388}" type="presParOf" srcId="{25E62BA7-9EE3-4586-9A63-C1D3B5732C53}" destId="{56023705-9DF0-420B-A177-4C4A9A87C6D4}" srcOrd="12" destOrd="0" presId="urn:microsoft.com/office/officeart/2005/8/layout/list1"/>
    <dgm:cxn modelId="{753A3EED-3E1E-4F38-B7D0-B37F02BEE4AA}" type="presParOf" srcId="{56023705-9DF0-420B-A177-4C4A9A87C6D4}" destId="{E4F0A99E-E487-4DCA-BE49-9C33AC561CC9}" srcOrd="0" destOrd="0" presId="urn:microsoft.com/office/officeart/2005/8/layout/list1"/>
    <dgm:cxn modelId="{5ED23408-3BCC-4582-BEAD-6435FEAFC137}" type="presParOf" srcId="{56023705-9DF0-420B-A177-4C4A9A87C6D4}" destId="{6FE58F70-2DF4-4509-8350-B67D19EE4E33}" srcOrd="1" destOrd="0" presId="urn:microsoft.com/office/officeart/2005/8/layout/list1"/>
    <dgm:cxn modelId="{4D07598C-EB19-4A7D-9C19-F83CE50B1279}" type="presParOf" srcId="{25E62BA7-9EE3-4586-9A63-C1D3B5732C53}" destId="{DA17D247-BA36-4634-952D-066D4A161656}" srcOrd="13" destOrd="0" presId="urn:microsoft.com/office/officeart/2005/8/layout/list1"/>
    <dgm:cxn modelId="{E372874F-AF7A-47F4-B060-324F4444C71C}" type="presParOf" srcId="{25E62BA7-9EE3-4586-9A63-C1D3B5732C53}" destId="{0E933A75-D43A-4B93-A0C1-FBA4D399594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C4306C7-0B11-4698-A7FE-F8D8A60818B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2D44A7-73CD-4BFD-8048-F08006F78539}">
      <dgm:prSet phldrT="[Text]" custT="1"/>
      <dgm:spPr>
        <a:xfrm>
          <a:off x="122431" y="88610"/>
          <a:ext cx="1836188" cy="206640"/>
        </a:xfrm>
        <a:prstGeom prst="round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gm:spPr>
      <dgm:t>
        <a:bodyPr/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Sales Price: </a:t>
          </a:r>
          <a:r>
            <a: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$500,000 </a:t>
          </a:r>
        </a:p>
      </dgm:t>
    </dgm:pt>
    <dgm:pt modelId="{A77E6F9E-D773-4DD9-9952-053EE88AF614}" type="parTrans" cxnId="{75F9FF83-3BE8-42C4-AB7B-7EB7A68765F0}">
      <dgm:prSet/>
      <dgm:spPr/>
      <dgm:t>
        <a:bodyPr/>
        <a:lstStyle/>
        <a:p>
          <a:endParaRPr lang="en-US"/>
        </a:p>
      </dgm:t>
    </dgm:pt>
    <dgm:pt modelId="{50F3BAA7-621C-457C-8E1F-F11F902093BF}" type="sibTrans" cxnId="{75F9FF83-3BE8-42C4-AB7B-7EB7A68765F0}">
      <dgm:prSet/>
      <dgm:spPr/>
      <dgm:t>
        <a:bodyPr/>
        <a:lstStyle/>
        <a:p>
          <a:endParaRPr lang="en-US"/>
        </a:p>
      </dgm:t>
    </dgm:pt>
    <dgm:pt modelId="{9BB5B845-AF9E-474D-9120-96A1B7636E8A}">
      <dgm:prSet phldrT="[Text]" custT="1"/>
      <dgm:spPr>
        <a:xfrm>
          <a:off x="131156" y="720505"/>
          <a:ext cx="1836188" cy="206640"/>
        </a:xfrm>
        <a:prstGeom prst="round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en-US" sz="1200" b="0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Credit Score: </a:t>
          </a:r>
          <a:r>
            <a:rPr kumimoji="0" lang="en-US" sz="1200" b="1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660</a:t>
          </a:r>
          <a:endParaRPr lang="en-US" sz="1200" b="1" dirty="0">
            <a:solidFill>
              <a:sysClr val="window" lastClr="FFFFFF"/>
            </a:solidFill>
            <a:latin typeface="Palatino Linotype" panose="02040502050505030304"/>
            <a:ea typeface="+mn-ea"/>
            <a:cs typeface="+mn-cs"/>
          </a:endParaRPr>
        </a:p>
      </dgm:t>
    </dgm:pt>
    <dgm:pt modelId="{FEC6702B-118C-465C-AE04-B8F65F02C351}" type="parTrans" cxnId="{645F2599-50C0-4DEB-AB63-A675B683AC54}">
      <dgm:prSet/>
      <dgm:spPr/>
      <dgm:t>
        <a:bodyPr/>
        <a:lstStyle/>
        <a:p>
          <a:endParaRPr lang="en-US"/>
        </a:p>
      </dgm:t>
    </dgm:pt>
    <dgm:pt modelId="{A6348330-49AA-42E1-9F3D-D5D5C3FBFF9A}" type="sibTrans" cxnId="{645F2599-50C0-4DEB-AB63-A675B683AC54}">
      <dgm:prSet/>
      <dgm:spPr/>
      <dgm:t>
        <a:bodyPr/>
        <a:lstStyle/>
        <a:p>
          <a:endParaRPr lang="en-US"/>
        </a:p>
      </dgm:t>
    </dgm:pt>
    <dgm:pt modelId="{EB4C6001-E3C5-4B62-972F-140B843F627A}">
      <dgm:prSet phldrT="[Text]" custT="1"/>
      <dgm:spPr>
        <a:xfrm>
          <a:off x="128656" y="1040508"/>
          <a:ext cx="1836188" cy="206640"/>
        </a:xfrm>
        <a:prstGeom prst="round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gm:spPr>
      <dgm:t>
        <a:bodyPr/>
        <a:lstStyle/>
        <a:p>
          <a:pPr>
            <a:buClrTx/>
            <a:buSzTx/>
            <a:buFontTx/>
            <a:buNone/>
          </a:pPr>
          <a:r>
            <a:rPr lang="en-US" sz="1200" dirty="0">
              <a:solidFill>
                <a:sysClr val="windowText" lastClr="000000"/>
              </a:solidFill>
              <a:latin typeface="Palatino Linotype" panose="02040502050505030304"/>
              <a:ea typeface="+mn-ea"/>
              <a:cs typeface="+mn-cs"/>
            </a:rPr>
            <a:t>Household Size: </a:t>
          </a:r>
          <a:r>
            <a:rPr lang="en-US" sz="1200" b="1" dirty="0">
              <a:solidFill>
                <a:sysClr val="windowText" lastClr="000000"/>
              </a:solidFill>
              <a:latin typeface="Palatino Linotype" panose="02040502050505030304"/>
              <a:ea typeface="+mn-ea"/>
              <a:cs typeface="+mn-cs"/>
            </a:rPr>
            <a:t>3</a:t>
          </a:r>
        </a:p>
      </dgm:t>
    </dgm:pt>
    <dgm:pt modelId="{AC592814-1C13-4A0D-BE43-583CC6611A06}" type="parTrans" cxnId="{943C6AED-4806-49F7-BF44-30CA1F943F6F}">
      <dgm:prSet/>
      <dgm:spPr/>
      <dgm:t>
        <a:bodyPr/>
        <a:lstStyle/>
        <a:p>
          <a:endParaRPr lang="en-US"/>
        </a:p>
      </dgm:t>
    </dgm:pt>
    <dgm:pt modelId="{ABAAD93A-F986-4C8D-93C6-24B8F0F5FFD5}" type="sibTrans" cxnId="{943C6AED-4806-49F7-BF44-30CA1F943F6F}">
      <dgm:prSet/>
      <dgm:spPr/>
      <dgm:t>
        <a:bodyPr/>
        <a:lstStyle/>
        <a:p>
          <a:endParaRPr lang="en-US"/>
        </a:p>
      </dgm:t>
    </dgm:pt>
    <dgm:pt modelId="{7C332A49-7B28-4E71-8F82-DD61C0047152}">
      <dgm:prSet custT="1"/>
      <dgm:spPr>
        <a:xfrm>
          <a:off x="131156" y="1355545"/>
          <a:ext cx="1836188" cy="206640"/>
        </a:xfrm>
        <a:prstGeom prst="round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en-US" sz="1200" b="0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Income: </a:t>
          </a:r>
          <a:r>
            <a:rPr kumimoji="0" lang="en-US" sz="1200" b="1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$105,000</a:t>
          </a:r>
        </a:p>
      </dgm:t>
    </dgm:pt>
    <dgm:pt modelId="{AC678CF1-AECF-4622-A590-59FB708431E9}" type="parTrans" cxnId="{C93C48AB-423A-4035-B042-C733C3B98126}">
      <dgm:prSet/>
      <dgm:spPr/>
      <dgm:t>
        <a:bodyPr/>
        <a:lstStyle/>
        <a:p>
          <a:endParaRPr lang="en-US"/>
        </a:p>
      </dgm:t>
    </dgm:pt>
    <dgm:pt modelId="{513C247B-B4AD-4460-9904-93CEF3A9DD86}" type="sibTrans" cxnId="{C93C48AB-423A-4035-B042-C733C3B98126}">
      <dgm:prSet/>
      <dgm:spPr/>
      <dgm:t>
        <a:bodyPr/>
        <a:lstStyle/>
        <a:p>
          <a:endParaRPr lang="en-US"/>
        </a:p>
      </dgm:t>
    </dgm:pt>
    <dgm:pt modelId="{25E62BA7-9EE3-4586-9A63-C1D3B5732C53}" type="pres">
      <dgm:prSet presAssocID="{6C4306C7-0B11-4698-A7FE-F8D8A60818BD}" presName="linear" presStyleCnt="0">
        <dgm:presLayoutVars>
          <dgm:dir/>
          <dgm:animLvl val="lvl"/>
          <dgm:resizeHandles val="exact"/>
        </dgm:presLayoutVars>
      </dgm:prSet>
      <dgm:spPr/>
    </dgm:pt>
    <dgm:pt modelId="{F973AFBC-9E5D-4C3C-BB0D-0EBF8004B658}" type="pres">
      <dgm:prSet presAssocID="{E72D44A7-73CD-4BFD-8048-F08006F78539}" presName="parentLin" presStyleCnt="0"/>
      <dgm:spPr/>
    </dgm:pt>
    <dgm:pt modelId="{AC627B13-3ABE-45C2-8802-17935D5BEE3A}" type="pres">
      <dgm:prSet presAssocID="{E72D44A7-73CD-4BFD-8048-F08006F78539}" presName="parentLeftMargin" presStyleLbl="node1" presStyleIdx="0" presStyleCnt="4"/>
      <dgm:spPr/>
    </dgm:pt>
    <dgm:pt modelId="{39DC896B-A500-4F58-B40C-5B0020FCBDF8}" type="pres">
      <dgm:prSet presAssocID="{E72D44A7-73CD-4BFD-8048-F08006F78539}" presName="parentText" presStyleLbl="node1" presStyleIdx="0" presStyleCnt="4" custLinFactNeighborX="-6652" custLinFactNeighborY="1522">
        <dgm:presLayoutVars>
          <dgm:chMax val="0"/>
          <dgm:bulletEnabled val="1"/>
        </dgm:presLayoutVars>
      </dgm:prSet>
      <dgm:spPr/>
    </dgm:pt>
    <dgm:pt modelId="{BDB57CD1-420A-4566-82F2-5B3F4F1CD9ED}" type="pres">
      <dgm:prSet presAssocID="{E72D44A7-73CD-4BFD-8048-F08006F78539}" presName="negativeSpace" presStyleCnt="0"/>
      <dgm:spPr/>
    </dgm:pt>
    <dgm:pt modelId="{E3244879-BD55-45E0-AEAF-B7271C583EB3}" type="pres">
      <dgm:prSet presAssocID="{E72D44A7-73CD-4BFD-8048-F08006F78539}" presName="childText" presStyleLbl="conFgAcc1" presStyleIdx="0" presStyleCnt="4">
        <dgm:presLayoutVars>
          <dgm:bulletEnabled val="1"/>
        </dgm:presLayoutVars>
      </dgm:prSet>
      <dgm:spPr>
        <a:xfrm>
          <a:off x="0" y="188784"/>
          <a:ext cx="2623127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61AF3A28-82C8-4D66-A65E-94359513F25A}" type="pres">
      <dgm:prSet presAssocID="{50F3BAA7-621C-457C-8E1F-F11F902093BF}" presName="spaceBetweenRectangles" presStyleCnt="0"/>
      <dgm:spPr/>
    </dgm:pt>
    <dgm:pt modelId="{D38FF036-1887-4DA1-A4FB-1409F2228EA5}" type="pres">
      <dgm:prSet presAssocID="{9BB5B845-AF9E-474D-9120-96A1B7636E8A}" presName="parentLin" presStyleCnt="0"/>
      <dgm:spPr/>
    </dgm:pt>
    <dgm:pt modelId="{DBB4EAE9-60F9-42A9-AEA2-C60C766D97FB}" type="pres">
      <dgm:prSet presAssocID="{9BB5B845-AF9E-474D-9120-96A1B7636E8A}" presName="parentLeftMargin" presStyleLbl="node1" presStyleIdx="0" presStyleCnt="4"/>
      <dgm:spPr/>
    </dgm:pt>
    <dgm:pt modelId="{652CDECA-A0D7-42BF-9380-1C5F028055E4}" type="pres">
      <dgm:prSet presAssocID="{9BB5B845-AF9E-474D-9120-96A1B7636E8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32CD69E-D947-4BC6-92A5-4A91E2B3378D}" type="pres">
      <dgm:prSet presAssocID="{9BB5B845-AF9E-474D-9120-96A1B7636E8A}" presName="negativeSpace" presStyleCnt="0"/>
      <dgm:spPr/>
    </dgm:pt>
    <dgm:pt modelId="{31ECEE2B-B5C8-427A-B90C-59FE65FC38A7}" type="pres">
      <dgm:prSet presAssocID="{9BB5B845-AF9E-474D-9120-96A1B7636E8A}" presName="childText" presStyleLbl="conFgAcc1" presStyleIdx="1" presStyleCnt="4">
        <dgm:presLayoutVars>
          <dgm:bulletEnabled val="1"/>
        </dgm:presLayoutVars>
      </dgm:prSet>
      <dgm:spPr>
        <a:xfrm>
          <a:off x="0" y="823825"/>
          <a:ext cx="2623127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1822EDD5-EADC-469B-92DA-2F3D16C1F0F8}" type="pres">
      <dgm:prSet presAssocID="{A6348330-49AA-42E1-9F3D-D5D5C3FBFF9A}" presName="spaceBetweenRectangles" presStyleCnt="0"/>
      <dgm:spPr/>
    </dgm:pt>
    <dgm:pt modelId="{D01D8609-FD95-4C01-895B-5ADC109009F0}" type="pres">
      <dgm:prSet presAssocID="{EB4C6001-E3C5-4B62-972F-140B843F627A}" presName="parentLin" presStyleCnt="0"/>
      <dgm:spPr/>
    </dgm:pt>
    <dgm:pt modelId="{55259FB6-147F-466B-810D-B5A26D478A7B}" type="pres">
      <dgm:prSet presAssocID="{EB4C6001-E3C5-4B62-972F-140B843F627A}" presName="parentLeftMargin" presStyleLbl="node1" presStyleIdx="1" presStyleCnt="4"/>
      <dgm:spPr/>
    </dgm:pt>
    <dgm:pt modelId="{35CBB3DA-1C03-4028-A3D0-596519172D29}" type="pres">
      <dgm:prSet presAssocID="{EB4C6001-E3C5-4B62-972F-140B843F627A}" presName="parentText" presStyleLbl="node1" presStyleIdx="2" presStyleCnt="4" custLinFactNeighborX="-1906" custLinFactNeighborY="1202">
        <dgm:presLayoutVars>
          <dgm:chMax val="0"/>
          <dgm:bulletEnabled val="1"/>
        </dgm:presLayoutVars>
      </dgm:prSet>
      <dgm:spPr/>
    </dgm:pt>
    <dgm:pt modelId="{86543B67-7C40-44AA-AED0-EA29D81CBD7A}" type="pres">
      <dgm:prSet presAssocID="{EB4C6001-E3C5-4B62-972F-140B843F627A}" presName="negativeSpace" presStyleCnt="0"/>
      <dgm:spPr/>
    </dgm:pt>
    <dgm:pt modelId="{3A67F2B6-AB84-470E-BE9D-E94863B8B30E}" type="pres">
      <dgm:prSet presAssocID="{EB4C6001-E3C5-4B62-972F-140B843F627A}" presName="childText" presStyleLbl="conFgAcc1" presStyleIdx="2" presStyleCnt="4">
        <dgm:presLayoutVars>
          <dgm:bulletEnabled val="1"/>
        </dgm:presLayoutVars>
      </dgm:prSet>
      <dgm:spPr>
        <a:xfrm>
          <a:off x="0" y="1141345"/>
          <a:ext cx="2623127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180A7BBB-3E66-496A-A9D7-3E4AECC1A780}" type="pres">
      <dgm:prSet presAssocID="{ABAAD93A-F986-4C8D-93C6-24B8F0F5FFD5}" presName="spaceBetweenRectangles" presStyleCnt="0"/>
      <dgm:spPr/>
    </dgm:pt>
    <dgm:pt modelId="{56023705-9DF0-420B-A177-4C4A9A87C6D4}" type="pres">
      <dgm:prSet presAssocID="{7C332A49-7B28-4E71-8F82-DD61C0047152}" presName="parentLin" presStyleCnt="0"/>
      <dgm:spPr/>
    </dgm:pt>
    <dgm:pt modelId="{E4F0A99E-E487-4DCA-BE49-9C33AC561CC9}" type="pres">
      <dgm:prSet presAssocID="{7C332A49-7B28-4E71-8F82-DD61C0047152}" presName="parentLeftMargin" presStyleLbl="node1" presStyleIdx="2" presStyleCnt="4"/>
      <dgm:spPr/>
    </dgm:pt>
    <dgm:pt modelId="{6FE58F70-2DF4-4509-8350-B67D19EE4E33}" type="pres">
      <dgm:prSet presAssocID="{7C332A49-7B28-4E71-8F82-DD61C004715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DA17D247-BA36-4634-952D-066D4A161656}" type="pres">
      <dgm:prSet presAssocID="{7C332A49-7B28-4E71-8F82-DD61C0047152}" presName="negativeSpace" presStyleCnt="0"/>
      <dgm:spPr/>
    </dgm:pt>
    <dgm:pt modelId="{0E933A75-D43A-4B93-A0C1-FBA4D399594F}" type="pres">
      <dgm:prSet presAssocID="{7C332A49-7B28-4E71-8F82-DD61C0047152}" presName="childText" presStyleLbl="conFgAcc1" presStyleIdx="3" presStyleCnt="4">
        <dgm:presLayoutVars>
          <dgm:bulletEnabled val="1"/>
        </dgm:presLayoutVars>
      </dgm:prSet>
      <dgm:spPr>
        <a:xfrm>
          <a:off x="0" y="1458865"/>
          <a:ext cx="2623127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</dgm:ptLst>
  <dgm:cxnLst>
    <dgm:cxn modelId="{6745FD1D-A263-47F2-A25E-81AF1D81D39E}" type="presOf" srcId="{E72D44A7-73CD-4BFD-8048-F08006F78539}" destId="{AC627B13-3ABE-45C2-8802-17935D5BEE3A}" srcOrd="0" destOrd="0" presId="urn:microsoft.com/office/officeart/2005/8/layout/list1"/>
    <dgm:cxn modelId="{3AA1D370-CF66-4A82-86C3-CC0EC7CC63B5}" type="presOf" srcId="{9BB5B845-AF9E-474D-9120-96A1B7636E8A}" destId="{DBB4EAE9-60F9-42A9-AEA2-C60C766D97FB}" srcOrd="0" destOrd="0" presId="urn:microsoft.com/office/officeart/2005/8/layout/list1"/>
    <dgm:cxn modelId="{C0125D53-C7A8-4EB2-A19A-EBDB47D8EDAB}" type="presOf" srcId="{E72D44A7-73CD-4BFD-8048-F08006F78539}" destId="{39DC896B-A500-4F58-B40C-5B0020FCBDF8}" srcOrd="1" destOrd="0" presId="urn:microsoft.com/office/officeart/2005/8/layout/list1"/>
    <dgm:cxn modelId="{75F9FF83-3BE8-42C4-AB7B-7EB7A68765F0}" srcId="{6C4306C7-0B11-4698-A7FE-F8D8A60818BD}" destId="{E72D44A7-73CD-4BFD-8048-F08006F78539}" srcOrd="0" destOrd="0" parTransId="{A77E6F9E-D773-4DD9-9952-053EE88AF614}" sibTransId="{50F3BAA7-621C-457C-8E1F-F11F902093BF}"/>
    <dgm:cxn modelId="{027D8C8D-7DE1-4E2D-86F9-0FD3197D181E}" type="presOf" srcId="{7C332A49-7B28-4E71-8F82-DD61C0047152}" destId="{E4F0A99E-E487-4DCA-BE49-9C33AC561CC9}" srcOrd="0" destOrd="0" presId="urn:microsoft.com/office/officeart/2005/8/layout/list1"/>
    <dgm:cxn modelId="{F126A392-D3BA-4D54-B925-FA2EBBC24A22}" type="presOf" srcId="{EB4C6001-E3C5-4B62-972F-140B843F627A}" destId="{35CBB3DA-1C03-4028-A3D0-596519172D29}" srcOrd="1" destOrd="0" presId="urn:microsoft.com/office/officeart/2005/8/layout/list1"/>
    <dgm:cxn modelId="{645F2599-50C0-4DEB-AB63-A675B683AC54}" srcId="{6C4306C7-0B11-4698-A7FE-F8D8A60818BD}" destId="{9BB5B845-AF9E-474D-9120-96A1B7636E8A}" srcOrd="1" destOrd="0" parTransId="{FEC6702B-118C-465C-AE04-B8F65F02C351}" sibTransId="{A6348330-49AA-42E1-9F3D-D5D5C3FBFF9A}"/>
    <dgm:cxn modelId="{A77844AB-F13C-47CD-BA20-A6D0F8AD139D}" type="presOf" srcId="{EB4C6001-E3C5-4B62-972F-140B843F627A}" destId="{55259FB6-147F-466B-810D-B5A26D478A7B}" srcOrd="0" destOrd="0" presId="urn:microsoft.com/office/officeart/2005/8/layout/list1"/>
    <dgm:cxn modelId="{C93C48AB-423A-4035-B042-C733C3B98126}" srcId="{6C4306C7-0B11-4698-A7FE-F8D8A60818BD}" destId="{7C332A49-7B28-4E71-8F82-DD61C0047152}" srcOrd="3" destOrd="0" parTransId="{AC678CF1-AECF-4622-A590-59FB708431E9}" sibTransId="{513C247B-B4AD-4460-9904-93CEF3A9DD86}"/>
    <dgm:cxn modelId="{6D31F2D6-D70A-47A0-8744-3FD854DE9B30}" type="presOf" srcId="{9BB5B845-AF9E-474D-9120-96A1B7636E8A}" destId="{652CDECA-A0D7-42BF-9380-1C5F028055E4}" srcOrd="1" destOrd="0" presId="urn:microsoft.com/office/officeart/2005/8/layout/list1"/>
    <dgm:cxn modelId="{B5956BE5-87F3-4F07-91E0-5F35B2ABE883}" type="presOf" srcId="{7C332A49-7B28-4E71-8F82-DD61C0047152}" destId="{6FE58F70-2DF4-4509-8350-B67D19EE4E33}" srcOrd="1" destOrd="0" presId="urn:microsoft.com/office/officeart/2005/8/layout/list1"/>
    <dgm:cxn modelId="{943C6AED-4806-49F7-BF44-30CA1F943F6F}" srcId="{6C4306C7-0B11-4698-A7FE-F8D8A60818BD}" destId="{EB4C6001-E3C5-4B62-972F-140B843F627A}" srcOrd="2" destOrd="0" parTransId="{AC592814-1C13-4A0D-BE43-583CC6611A06}" sibTransId="{ABAAD93A-F986-4C8D-93C6-24B8F0F5FFD5}"/>
    <dgm:cxn modelId="{99B716F8-E7B1-4BFB-AFAD-3516EA1FA111}" type="presOf" srcId="{6C4306C7-0B11-4698-A7FE-F8D8A60818BD}" destId="{25E62BA7-9EE3-4586-9A63-C1D3B5732C53}" srcOrd="0" destOrd="0" presId="urn:microsoft.com/office/officeart/2005/8/layout/list1"/>
    <dgm:cxn modelId="{93B16BED-20B5-4A51-9AF5-4CC1CFA00174}" type="presParOf" srcId="{25E62BA7-9EE3-4586-9A63-C1D3B5732C53}" destId="{F973AFBC-9E5D-4C3C-BB0D-0EBF8004B658}" srcOrd="0" destOrd="0" presId="urn:microsoft.com/office/officeart/2005/8/layout/list1"/>
    <dgm:cxn modelId="{EBA727C5-D232-4735-B6AA-5BF1D655C0F2}" type="presParOf" srcId="{F973AFBC-9E5D-4C3C-BB0D-0EBF8004B658}" destId="{AC627B13-3ABE-45C2-8802-17935D5BEE3A}" srcOrd="0" destOrd="0" presId="urn:microsoft.com/office/officeart/2005/8/layout/list1"/>
    <dgm:cxn modelId="{1BD84D27-522F-48DF-9753-A184DF5C0824}" type="presParOf" srcId="{F973AFBC-9E5D-4C3C-BB0D-0EBF8004B658}" destId="{39DC896B-A500-4F58-B40C-5B0020FCBDF8}" srcOrd="1" destOrd="0" presId="urn:microsoft.com/office/officeart/2005/8/layout/list1"/>
    <dgm:cxn modelId="{CDBB3FA1-674A-4EEE-B510-320BD032F596}" type="presParOf" srcId="{25E62BA7-9EE3-4586-9A63-C1D3B5732C53}" destId="{BDB57CD1-420A-4566-82F2-5B3F4F1CD9ED}" srcOrd="1" destOrd="0" presId="urn:microsoft.com/office/officeart/2005/8/layout/list1"/>
    <dgm:cxn modelId="{C0EE3601-D293-4F8D-889B-D1725A327A2A}" type="presParOf" srcId="{25E62BA7-9EE3-4586-9A63-C1D3B5732C53}" destId="{E3244879-BD55-45E0-AEAF-B7271C583EB3}" srcOrd="2" destOrd="0" presId="urn:microsoft.com/office/officeart/2005/8/layout/list1"/>
    <dgm:cxn modelId="{4680AE5A-472E-41A7-92D3-4942DAFC1AE7}" type="presParOf" srcId="{25E62BA7-9EE3-4586-9A63-C1D3B5732C53}" destId="{61AF3A28-82C8-4D66-A65E-94359513F25A}" srcOrd="3" destOrd="0" presId="urn:microsoft.com/office/officeart/2005/8/layout/list1"/>
    <dgm:cxn modelId="{0A5AD229-4318-48B0-ADFD-53CB19A59E14}" type="presParOf" srcId="{25E62BA7-9EE3-4586-9A63-C1D3B5732C53}" destId="{D38FF036-1887-4DA1-A4FB-1409F2228EA5}" srcOrd="4" destOrd="0" presId="urn:microsoft.com/office/officeart/2005/8/layout/list1"/>
    <dgm:cxn modelId="{937A9AC9-6B4F-4EDC-853E-90E8AF756DA7}" type="presParOf" srcId="{D38FF036-1887-4DA1-A4FB-1409F2228EA5}" destId="{DBB4EAE9-60F9-42A9-AEA2-C60C766D97FB}" srcOrd="0" destOrd="0" presId="urn:microsoft.com/office/officeart/2005/8/layout/list1"/>
    <dgm:cxn modelId="{671F4F08-8B4A-4C11-BA15-6DCC0B87FB9A}" type="presParOf" srcId="{D38FF036-1887-4DA1-A4FB-1409F2228EA5}" destId="{652CDECA-A0D7-42BF-9380-1C5F028055E4}" srcOrd="1" destOrd="0" presId="urn:microsoft.com/office/officeart/2005/8/layout/list1"/>
    <dgm:cxn modelId="{97C797E6-4C3C-4BF9-9DA5-2515A8064BDB}" type="presParOf" srcId="{25E62BA7-9EE3-4586-9A63-C1D3B5732C53}" destId="{932CD69E-D947-4BC6-92A5-4A91E2B3378D}" srcOrd="5" destOrd="0" presId="urn:microsoft.com/office/officeart/2005/8/layout/list1"/>
    <dgm:cxn modelId="{B0D4CB01-1321-4C17-8D4E-534224A99308}" type="presParOf" srcId="{25E62BA7-9EE3-4586-9A63-C1D3B5732C53}" destId="{31ECEE2B-B5C8-427A-B90C-59FE65FC38A7}" srcOrd="6" destOrd="0" presId="urn:microsoft.com/office/officeart/2005/8/layout/list1"/>
    <dgm:cxn modelId="{85715601-4591-461E-8E43-3C45710B3A12}" type="presParOf" srcId="{25E62BA7-9EE3-4586-9A63-C1D3B5732C53}" destId="{1822EDD5-EADC-469B-92DA-2F3D16C1F0F8}" srcOrd="7" destOrd="0" presId="urn:microsoft.com/office/officeart/2005/8/layout/list1"/>
    <dgm:cxn modelId="{39BF4235-A370-42A8-8575-ACB66888C212}" type="presParOf" srcId="{25E62BA7-9EE3-4586-9A63-C1D3B5732C53}" destId="{D01D8609-FD95-4C01-895B-5ADC109009F0}" srcOrd="8" destOrd="0" presId="urn:microsoft.com/office/officeart/2005/8/layout/list1"/>
    <dgm:cxn modelId="{6506C95A-0D62-4254-A965-C3544C457416}" type="presParOf" srcId="{D01D8609-FD95-4C01-895B-5ADC109009F0}" destId="{55259FB6-147F-466B-810D-B5A26D478A7B}" srcOrd="0" destOrd="0" presId="urn:microsoft.com/office/officeart/2005/8/layout/list1"/>
    <dgm:cxn modelId="{736405CD-2070-4935-B12F-50245C410DF1}" type="presParOf" srcId="{D01D8609-FD95-4C01-895B-5ADC109009F0}" destId="{35CBB3DA-1C03-4028-A3D0-596519172D29}" srcOrd="1" destOrd="0" presId="urn:microsoft.com/office/officeart/2005/8/layout/list1"/>
    <dgm:cxn modelId="{0BF5ACDA-829D-4944-A992-C2FDD3878BBE}" type="presParOf" srcId="{25E62BA7-9EE3-4586-9A63-C1D3B5732C53}" destId="{86543B67-7C40-44AA-AED0-EA29D81CBD7A}" srcOrd="9" destOrd="0" presId="urn:microsoft.com/office/officeart/2005/8/layout/list1"/>
    <dgm:cxn modelId="{B46563BC-E277-4535-9E1E-6C97AEF91A49}" type="presParOf" srcId="{25E62BA7-9EE3-4586-9A63-C1D3B5732C53}" destId="{3A67F2B6-AB84-470E-BE9D-E94863B8B30E}" srcOrd="10" destOrd="0" presId="urn:microsoft.com/office/officeart/2005/8/layout/list1"/>
    <dgm:cxn modelId="{F10DCBAE-7BF5-4FF7-BC03-83B96549DEEF}" type="presParOf" srcId="{25E62BA7-9EE3-4586-9A63-C1D3B5732C53}" destId="{180A7BBB-3E66-496A-A9D7-3E4AECC1A780}" srcOrd="11" destOrd="0" presId="urn:microsoft.com/office/officeart/2005/8/layout/list1"/>
    <dgm:cxn modelId="{10F1B1FD-B66F-4657-8D78-B346AE800388}" type="presParOf" srcId="{25E62BA7-9EE3-4586-9A63-C1D3B5732C53}" destId="{56023705-9DF0-420B-A177-4C4A9A87C6D4}" srcOrd="12" destOrd="0" presId="urn:microsoft.com/office/officeart/2005/8/layout/list1"/>
    <dgm:cxn modelId="{753A3EED-3E1E-4F38-B7D0-B37F02BEE4AA}" type="presParOf" srcId="{56023705-9DF0-420B-A177-4C4A9A87C6D4}" destId="{E4F0A99E-E487-4DCA-BE49-9C33AC561CC9}" srcOrd="0" destOrd="0" presId="urn:microsoft.com/office/officeart/2005/8/layout/list1"/>
    <dgm:cxn modelId="{5ED23408-3BCC-4582-BEAD-6435FEAFC137}" type="presParOf" srcId="{56023705-9DF0-420B-A177-4C4A9A87C6D4}" destId="{6FE58F70-2DF4-4509-8350-B67D19EE4E33}" srcOrd="1" destOrd="0" presId="urn:microsoft.com/office/officeart/2005/8/layout/list1"/>
    <dgm:cxn modelId="{4D07598C-EB19-4A7D-9C19-F83CE50B1279}" type="presParOf" srcId="{25E62BA7-9EE3-4586-9A63-C1D3B5732C53}" destId="{DA17D247-BA36-4634-952D-066D4A161656}" srcOrd="13" destOrd="0" presId="urn:microsoft.com/office/officeart/2005/8/layout/list1"/>
    <dgm:cxn modelId="{E372874F-AF7A-47F4-B060-324F4444C71C}" type="presParOf" srcId="{25E62BA7-9EE3-4586-9A63-C1D3B5732C53}" destId="{0E933A75-D43A-4B93-A0C1-FBA4D399594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3641550-5179-46D9-A78D-EC3F64151B46}" type="doc">
      <dgm:prSet loTypeId="urn:microsoft.com/office/officeart/2005/8/layout/vProcess5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35072CC-0314-4ED2-84FD-01C0DBBF1F8D}">
      <dgm:prSet custT="1"/>
      <dgm:spPr/>
      <dgm:t>
        <a:bodyPr/>
        <a:lstStyle/>
        <a:p>
          <a:r>
            <a:rPr lang="en-US" sz="1600" dirty="0">
              <a:latin typeface="Calibri" panose="020F0502020204030204" pitchFamily="34" charset="0"/>
              <a:cs typeface="Calibri" panose="020F0502020204030204" pitchFamily="34" charset="0"/>
            </a:rPr>
            <a:t>All adult household members Complete Homebuyer Education	</a:t>
          </a:r>
        </a:p>
      </dgm:t>
    </dgm:pt>
    <dgm:pt modelId="{8CA0A5B1-72FC-4560-A10F-5BA3CED0D5F8}" type="parTrans" cxnId="{CE3FA8E4-9128-4BD0-BF81-5E710A7BD87C}">
      <dgm:prSet/>
      <dgm:spPr/>
      <dgm:t>
        <a:bodyPr/>
        <a:lstStyle/>
        <a:p>
          <a:endParaRPr lang="en-US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667FA20-8A0B-4F5B-B86A-CBD8309BC81B}" type="sibTrans" cxnId="{CE3FA8E4-9128-4BD0-BF81-5E710A7BD87C}">
      <dgm:prSet custT="1"/>
      <dgm:spPr/>
      <dgm:t>
        <a:bodyPr/>
        <a:lstStyle/>
        <a:p>
          <a:endParaRPr lang="en-US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7141EE7-0C61-404C-92F3-4BA2B6506A62}">
      <dgm:prSet custT="1"/>
      <dgm:spPr/>
      <dgm:t>
        <a:bodyPr/>
        <a:lstStyle/>
        <a:p>
          <a:r>
            <a:rPr lang="en-US" sz="1600" dirty="0">
              <a:latin typeface="Calibri" panose="020F0502020204030204" pitchFamily="34" charset="0"/>
              <a:cs typeface="Calibri" panose="020F0502020204030204" pitchFamily="34" charset="0"/>
            </a:rPr>
            <a:t>Borrowers obtain 1</a:t>
          </a:r>
          <a:r>
            <a:rPr lang="en-US" sz="1600" baseline="30000" dirty="0">
              <a:latin typeface="Calibri" panose="020F0502020204030204" pitchFamily="34" charset="0"/>
              <a:cs typeface="Calibri" panose="020F0502020204030204" pitchFamily="34" charset="0"/>
            </a:rPr>
            <a:t>st</a:t>
          </a:r>
          <a:r>
            <a:rPr lang="en-US" sz="1600" dirty="0">
              <a:latin typeface="Calibri" panose="020F0502020204030204" pitchFamily="34" charset="0"/>
              <a:cs typeface="Calibri" panose="020F0502020204030204" pitchFamily="34" charset="0"/>
            </a:rPr>
            <a:t> Trust Pre-Approval from Virginia Housing Approved Lender</a:t>
          </a:r>
        </a:p>
      </dgm:t>
    </dgm:pt>
    <dgm:pt modelId="{E8351A5C-133F-4DF5-BEAC-C99E303EB042}" type="parTrans" cxnId="{2888FAC0-69A1-4870-968B-F63D9F41FA47}">
      <dgm:prSet/>
      <dgm:spPr/>
      <dgm:t>
        <a:bodyPr/>
        <a:lstStyle/>
        <a:p>
          <a:endParaRPr lang="en-US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1630630-4DAA-47AD-8FAC-9E24C57D94C0}" type="sibTrans" cxnId="{2888FAC0-69A1-4870-968B-F63D9F41FA47}">
      <dgm:prSet custT="1"/>
      <dgm:spPr/>
      <dgm:t>
        <a:bodyPr/>
        <a:lstStyle/>
        <a:p>
          <a:endParaRPr lang="en-US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FEF89A8-2294-4888-9B5F-53288F1D0EF0}">
      <dgm:prSet custT="1"/>
      <dgm:spPr/>
      <dgm:t>
        <a:bodyPr/>
        <a:lstStyle/>
        <a:p>
          <a:r>
            <a:rPr lang="en-US" sz="1600" dirty="0">
              <a:latin typeface="Calibri" panose="020F0502020204030204" pitchFamily="34" charset="0"/>
              <a:cs typeface="Calibri" panose="020F0502020204030204" pitchFamily="34" charset="0"/>
            </a:rPr>
            <a:t>Complete MIPAP Pre-Approval Application and gather required supporting documents (listed in application)</a:t>
          </a:r>
        </a:p>
      </dgm:t>
    </dgm:pt>
    <dgm:pt modelId="{8FBE5012-5373-4C6D-8B8A-FECDDAC55641}" type="parTrans" cxnId="{2BF542EC-5D88-4FC6-808E-8919613206CD}">
      <dgm:prSet/>
      <dgm:spPr/>
      <dgm:t>
        <a:bodyPr/>
        <a:lstStyle/>
        <a:p>
          <a:endParaRPr lang="en-US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1ADBBF0-B5F4-4FFA-B814-986628CA4C72}" type="sibTrans" cxnId="{2BF542EC-5D88-4FC6-808E-8919613206CD}">
      <dgm:prSet custT="1"/>
      <dgm:spPr/>
      <dgm:t>
        <a:bodyPr/>
        <a:lstStyle/>
        <a:p>
          <a:endParaRPr lang="en-US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6609B48-9B9F-4B51-AE1A-AA7ADE784BAF}">
      <dgm:prSet custT="1"/>
      <dgm:spPr/>
      <dgm:t>
        <a:bodyPr/>
        <a:lstStyle/>
        <a:p>
          <a:r>
            <a:rPr lang="en-US" sz="1600" dirty="0">
              <a:latin typeface="Calibri" panose="020F0502020204030204" pitchFamily="34" charset="0"/>
              <a:cs typeface="Calibri" panose="020F0502020204030204" pitchFamily="34" charset="0"/>
            </a:rPr>
            <a:t>Contact Housing Division to request access to upload application and supporting documents to secure document portal</a:t>
          </a:r>
        </a:p>
      </dgm:t>
    </dgm:pt>
    <dgm:pt modelId="{999113E5-BCB8-4901-8CE6-9ECAB8EC1E12}" type="parTrans" cxnId="{ED9F435A-89CA-4345-891E-D995A2EC3F0C}">
      <dgm:prSet/>
      <dgm:spPr/>
      <dgm:t>
        <a:bodyPr/>
        <a:lstStyle/>
        <a:p>
          <a:endParaRPr lang="en-US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6A6C3C9-325A-46C4-98B9-8DD3D309CEBD}" type="sibTrans" cxnId="{ED9F435A-89CA-4345-891E-D995A2EC3F0C}">
      <dgm:prSet custT="1"/>
      <dgm:spPr/>
      <dgm:t>
        <a:bodyPr/>
        <a:lstStyle/>
        <a:p>
          <a:endParaRPr lang="en-US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8602A90-D6ED-4D2D-93C0-CEDA24084A36}">
      <dgm:prSet custT="1"/>
      <dgm:spPr>
        <a:solidFill>
          <a:schemeClr val="accent4"/>
        </a:solidFill>
      </dgm:spPr>
      <dgm:t>
        <a:bodyPr/>
        <a:lstStyle/>
        <a:p>
          <a:r>
            <a:rPr lang="en-US" sz="1600" dirty="0">
              <a:latin typeface="Calibri" panose="020F0502020204030204" pitchFamily="34" charset="0"/>
              <a:cs typeface="Calibri" panose="020F0502020204030204" pitchFamily="34" charset="0"/>
            </a:rPr>
            <a:t>Application Review may take up to </a:t>
          </a:r>
          <a:r>
            <a:rPr lang="en-US" sz="1600" b="1" dirty="0">
              <a:latin typeface="Calibri" panose="020F0502020204030204" pitchFamily="34" charset="0"/>
              <a:cs typeface="Calibri" panose="020F0502020204030204" pitchFamily="34" charset="0"/>
            </a:rPr>
            <a:t>60 days</a:t>
          </a:r>
        </a:p>
      </dgm:t>
    </dgm:pt>
    <dgm:pt modelId="{17A5453E-DF50-449C-9391-F37ECA7BAA7E}" type="parTrans" cxnId="{A5AEF912-9F21-48E6-BCC2-48CFDEBBC3D0}">
      <dgm:prSet/>
      <dgm:spPr/>
      <dgm:t>
        <a:bodyPr/>
        <a:lstStyle/>
        <a:p>
          <a:endParaRPr lang="en-US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B153D7D-5293-4438-AE39-87B14B2ABCDB}" type="sibTrans" cxnId="{A5AEF912-9F21-48E6-BCC2-48CFDEBBC3D0}">
      <dgm:prSet/>
      <dgm:spPr/>
      <dgm:t>
        <a:bodyPr/>
        <a:lstStyle/>
        <a:p>
          <a:endParaRPr lang="en-US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EA4A480-5377-486F-AA9D-A45DC11D7087}" type="pres">
      <dgm:prSet presAssocID="{83641550-5179-46D9-A78D-EC3F64151B46}" presName="outerComposite" presStyleCnt="0">
        <dgm:presLayoutVars>
          <dgm:chMax val="5"/>
          <dgm:dir/>
          <dgm:resizeHandles val="exact"/>
        </dgm:presLayoutVars>
      </dgm:prSet>
      <dgm:spPr/>
    </dgm:pt>
    <dgm:pt modelId="{F1D9A9B0-FB45-45A3-A692-E4EB7B1DFE3E}" type="pres">
      <dgm:prSet presAssocID="{83641550-5179-46D9-A78D-EC3F64151B46}" presName="dummyMaxCanvas" presStyleCnt="0">
        <dgm:presLayoutVars/>
      </dgm:prSet>
      <dgm:spPr/>
    </dgm:pt>
    <dgm:pt modelId="{14024FA1-6125-4298-8E90-6320E60DB44C}" type="pres">
      <dgm:prSet presAssocID="{83641550-5179-46D9-A78D-EC3F64151B46}" presName="FiveNodes_1" presStyleLbl="node1" presStyleIdx="0" presStyleCnt="5">
        <dgm:presLayoutVars>
          <dgm:bulletEnabled val="1"/>
        </dgm:presLayoutVars>
      </dgm:prSet>
      <dgm:spPr/>
    </dgm:pt>
    <dgm:pt modelId="{ACEF1A96-F05D-4E8E-A566-47352B959AF5}" type="pres">
      <dgm:prSet presAssocID="{83641550-5179-46D9-A78D-EC3F64151B46}" presName="FiveNodes_2" presStyleLbl="node1" presStyleIdx="1" presStyleCnt="5">
        <dgm:presLayoutVars>
          <dgm:bulletEnabled val="1"/>
        </dgm:presLayoutVars>
      </dgm:prSet>
      <dgm:spPr/>
    </dgm:pt>
    <dgm:pt modelId="{11B32D19-2E49-415A-98BB-1810F67509E1}" type="pres">
      <dgm:prSet presAssocID="{83641550-5179-46D9-A78D-EC3F64151B46}" presName="FiveNodes_3" presStyleLbl="node1" presStyleIdx="2" presStyleCnt="5">
        <dgm:presLayoutVars>
          <dgm:bulletEnabled val="1"/>
        </dgm:presLayoutVars>
      </dgm:prSet>
      <dgm:spPr/>
    </dgm:pt>
    <dgm:pt modelId="{88EBFB80-31E8-4211-A3D7-929C050B9119}" type="pres">
      <dgm:prSet presAssocID="{83641550-5179-46D9-A78D-EC3F64151B46}" presName="FiveNodes_4" presStyleLbl="node1" presStyleIdx="3" presStyleCnt="5">
        <dgm:presLayoutVars>
          <dgm:bulletEnabled val="1"/>
        </dgm:presLayoutVars>
      </dgm:prSet>
      <dgm:spPr/>
    </dgm:pt>
    <dgm:pt modelId="{0F4767F5-3DF3-481B-91F0-C7E7108BCF24}" type="pres">
      <dgm:prSet presAssocID="{83641550-5179-46D9-A78D-EC3F64151B46}" presName="FiveNodes_5" presStyleLbl="node1" presStyleIdx="4" presStyleCnt="5">
        <dgm:presLayoutVars>
          <dgm:bulletEnabled val="1"/>
        </dgm:presLayoutVars>
      </dgm:prSet>
      <dgm:spPr/>
    </dgm:pt>
    <dgm:pt modelId="{DEC9A4AA-CB3E-4CC2-9B79-5084CFB0F51C}" type="pres">
      <dgm:prSet presAssocID="{83641550-5179-46D9-A78D-EC3F64151B46}" presName="FiveConn_1-2" presStyleLbl="fgAccFollowNode1" presStyleIdx="0" presStyleCnt="4">
        <dgm:presLayoutVars>
          <dgm:bulletEnabled val="1"/>
        </dgm:presLayoutVars>
      </dgm:prSet>
      <dgm:spPr/>
    </dgm:pt>
    <dgm:pt modelId="{AF86ACE9-C0F1-4CFA-8DCC-468056C6D460}" type="pres">
      <dgm:prSet presAssocID="{83641550-5179-46D9-A78D-EC3F64151B46}" presName="FiveConn_2-3" presStyleLbl="fgAccFollowNode1" presStyleIdx="1" presStyleCnt="4">
        <dgm:presLayoutVars>
          <dgm:bulletEnabled val="1"/>
        </dgm:presLayoutVars>
      </dgm:prSet>
      <dgm:spPr/>
    </dgm:pt>
    <dgm:pt modelId="{3D988CA4-29CC-44B7-91E3-10A0A144F599}" type="pres">
      <dgm:prSet presAssocID="{83641550-5179-46D9-A78D-EC3F64151B46}" presName="FiveConn_3-4" presStyleLbl="fgAccFollowNode1" presStyleIdx="2" presStyleCnt="4">
        <dgm:presLayoutVars>
          <dgm:bulletEnabled val="1"/>
        </dgm:presLayoutVars>
      </dgm:prSet>
      <dgm:spPr/>
    </dgm:pt>
    <dgm:pt modelId="{4669980C-BD7C-413E-90FA-D5B6DBA84333}" type="pres">
      <dgm:prSet presAssocID="{83641550-5179-46D9-A78D-EC3F64151B46}" presName="FiveConn_4-5" presStyleLbl="fgAccFollowNode1" presStyleIdx="3" presStyleCnt="4">
        <dgm:presLayoutVars>
          <dgm:bulletEnabled val="1"/>
        </dgm:presLayoutVars>
      </dgm:prSet>
      <dgm:spPr/>
    </dgm:pt>
    <dgm:pt modelId="{11E45E80-2CE7-4363-9360-14A88288B8AB}" type="pres">
      <dgm:prSet presAssocID="{83641550-5179-46D9-A78D-EC3F64151B46}" presName="FiveNodes_1_text" presStyleLbl="node1" presStyleIdx="4" presStyleCnt="5">
        <dgm:presLayoutVars>
          <dgm:bulletEnabled val="1"/>
        </dgm:presLayoutVars>
      </dgm:prSet>
      <dgm:spPr/>
    </dgm:pt>
    <dgm:pt modelId="{A05761A6-D398-46DC-816D-1A382244342A}" type="pres">
      <dgm:prSet presAssocID="{83641550-5179-46D9-A78D-EC3F64151B46}" presName="FiveNodes_2_text" presStyleLbl="node1" presStyleIdx="4" presStyleCnt="5">
        <dgm:presLayoutVars>
          <dgm:bulletEnabled val="1"/>
        </dgm:presLayoutVars>
      </dgm:prSet>
      <dgm:spPr/>
    </dgm:pt>
    <dgm:pt modelId="{303FFDB7-A27C-4251-8287-E2B5D7E2D7E1}" type="pres">
      <dgm:prSet presAssocID="{83641550-5179-46D9-A78D-EC3F64151B46}" presName="FiveNodes_3_text" presStyleLbl="node1" presStyleIdx="4" presStyleCnt="5">
        <dgm:presLayoutVars>
          <dgm:bulletEnabled val="1"/>
        </dgm:presLayoutVars>
      </dgm:prSet>
      <dgm:spPr/>
    </dgm:pt>
    <dgm:pt modelId="{BFDF9CF9-2B19-4C61-8D65-F05D46C11B07}" type="pres">
      <dgm:prSet presAssocID="{83641550-5179-46D9-A78D-EC3F64151B46}" presName="FiveNodes_4_text" presStyleLbl="node1" presStyleIdx="4" presStyleCnt="5">
        <dgm:presLayoutVars>
          <dgm:bulletEnabled val="1"/>
        </dgm:presLayoutVars>
      </dgm:prSet>
      <dgm:spPr/>
    </dgm:pt>
    <dgm:pt modelId="{D1518919-BE98-404B-83BE-91890868AB15}" type="pres">
      <dgm:prSet presAssocID="{83641550-5179-46D9-A78D-EC3F64151B46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078CD908-D0FE-4B8D-93BC-CE3E0FDA9E44}" type="presOf" srcId="{6667FA20-8A0B-4F5B-B86A-CBD8309BC81B}" destId="{DEC9A4AA-CB3E-4CC2-9B79-5084CFB0F51C}" srcOrd="0" destOrd="0" presId="urn:microsoft.com/office/officeart/2005/8/layout/vProcess5"/>
    <dgm:cxn modelId="{A5AEF912-9F21-48E6-BCC2-48CFDEBBC3D0}" srcId="{83641550-5179-46D9-A78D-EC3F64151B46}" destId="{18602A90-D6ED-4D2D-93C0-CEDA24084A36}" srcOrd="4" destOrd="0" parTransId="{17A5453E-DF50-449C-9391-F37ECA7BAA7E}" sibTransId="{7B153D7D-5293-4438-AE39-87B14B2ABCDB}"/>
    <dgm:cxn modelId="{F5DA6D40-A074-495E-A863-915EDB26F4D9}" type="presOf" srcId="{47141EE7-0C61-404C-92F3-4BA2B6506A62}" destId="{ACEF1A96-F05D-4E8E-A566-47352B959AF5}" srcOrd="0" destOrd="0" presId="urn:microsoft.com/office/officeart/2005/8/layout/vProcess5"/>
    <dgm:cxn modelId="{66E5E45C-FFE0-46D8-9F79-47D55851BA84}" type="presOf" srcId="{B35072CC-0314-4ED2-84FD-01C0DBBF1F8D}" destId="{14024FA1-6125-4298-8E90-6320E60DB44C}" srcOrd="0" destOrd="0" presId="urn:microsoft.com/office/officeart/2005/8/layout/vProcess5"/>
    <dgm:cxn modelId="{4811C647-7E70-43F4-8944-2BDEFFEACDD8}" type="presOf" srcId="{BFEF89A8-2294-4888-9B5F-53288F1D0EF0}" destId="{303FFDB7-A27C-4251-8287-E2B5D7E2D7E1}" srcOrd="1" destOrd="0" presId="urn:microsoft.com/office/officeart/2005/8/layout/vProcess5"/>
    <dgm:cxn modelId="{ED9F435A-89CA-4345-891E-D995A2EC3F0C}" srcId="{83641550-5179-46D9-A78D-EC3F64151B46}" destId="{86609B48-9B9F-4B51-AE1A-AA7ADE784BAF}" srcOrd="3" destOrd="0" parTransId="{999113E5-BCB8-4901-8CE6-9ECAB8EC1E12}" sibTransId="{86A6C3C9-325A-46C4-98B9-8DD3D309CEBD}"/>
    <dgm:cxn modelId="{096A6E80-E639-4A77-A62D-A43EEA12767B}" type="presOf" srcId="{18602A90-D6ED-4D2D-93C0-CEDA24084A36}" destId="{D1518919-BE98-404B-83BE-91890868AB15}" srcOrd="1" destOrd="0" presId="urn:microsoft.com/office/officeart/2005/8/layout/vProcess5"/>
    <dgm:cxn modelId="{2F8D1384-2DE8-4963-8573-0B04C683DBC4}" type="presOf" srcId="{BFEF89A8-2294-4888-9B5F-53288F1D0EF0}" destId="{11B32D19-2E49-415A-98BB-1810F67509E1}" srcOrd="0" destOrd="0" presId="urn:microsoft.com/office/officeart/2005/8/layout/vProcess5"/>
    <dgm:cxn modelId="{581B018F-EDF5-434F-8838-E3200B4FFE17}" type="presOf" srcId="{86609B48-9B9F-4B51-AE1A-AA7ADE784BAF}" destId="{BFDF9CF9-2B19-4C61-8D65-F05D46C11B07}" srcOrd="1" destOrd="0" presId="urn:microsoft.com/office/officeart/2005/8/layout/vProcess5"/>
    <dgm:cxn modelId="{9B4D2BAE-CFD2-494E-B361-7590BCFB2C41}" type="presOf" srcId="{E1630630-4DAA-47AD-8FAC-9E24C57D94C0}" destId="{AF86ACE9-C0F1-4CFA-8DCC-468056C6D460}" srcOrd="0" destOrd="0" presId="urn:microsoft.com/office/officeart/2005/8/layout/vProcess5"/>
    <dgm:cxn modelId="{CA36A0AE-423B-433F-BE4B-59AD8CE5BEFD}" type="presOf" srcId="{47141EE7-0C61-404C-92F3-4BA2B6506A62}" destId="{A05761A6-D398-46DC-816D-1A382244342A}" srcOrd="1" destOrd="0" presId="urn:microsoft.com/office/officeart/2005/8/layout/vProcess5"/>
    <dgm:cxn modelId="{8D0B26B7-064C-4B4A-86F3-35621420DD81}" type="presOf" srcId="{83641550-5179-46D9-A78D-EC3F64151B46}" destId="{DEA4A480-5377-486F-AA9D-A45DC11D7087}" srcOrd="0" destOrd="0" presId="urn:microsoft.com/office/officeart/2005/8/layout/vProcess5"/>
    <dgm:cxn modelId="{2888FAC0-69A1-4870-968B-F63D9F41FA47}" srcId="{83641550-5179-46D9-A78D-EC3F64151B46}" destId="{47141EE7-0C61-404C-92F3-4BA2B6506A62}" srcOrd="1" destOrd="0" parTransId="{E8351A5C-133F-4DF5-BEAC-C99E303EB042}" sibTransId="{E1630630-4DAA-47AD-8FAC-9E24C57D94C0}"/>
    <dgm:cxn modelId="{D9D4DECC-5C28-4A87-9F24-AD40B39E6509}" type="presOf" srcId="{86A6C3C9-325A-46C4-98B9-8DD3D309CEBD}" destId="{4669980C-BD7C-413E-90FA-D5B6DBA84333}" srcOrd="0" destOrd="0" presId="urn:microsoft.com/office/officeart/2005/8/layout/vProcess5"/>
    <dgm:cxn modelId="{81474FCE-ECBC-4DAE-9D6B-73D8F5A25958}" type="presOf" srcId="{18602A90-D6ED-4D2D-93C0-CEDA24084A36}" destId="{0F4767F5-3DF3-481B-91F0-C7E7108BCF24}" srcOrd="0" destOrd="0" presId="urn:microsoft.com/office/officeart/2005/8/layout/vProcess5"/>
    <dgm:cxn modelId="{42DB99DD-B0F3-4EB2-A5CA-CF9253F0AC59}" type="presOf" srcId="{41ADBBF0-B5F4-4FFA-B814-986628CA4C72}" destId="{3D988CA4-29CC-44B7-91E3-10A0A144F599}" srcOrd="0" destOrd="0" presId="urn:microsoft.com/office/officeart/2005/8/layout/vProcess5"/>
    <dgm:cxn modelId="{CE3FA8E4-9128-4BD0-BF81-5E710A7BD87C}" srcId="{83641550-5179-46D9-A78D-EC3F64151B46}" destId="{B35072CC-0314-4ED2-84FD-01C0DBBF1F8D}" srcOrd="0" destOrd="0" parTransId="{8CA0A5B1-72FC-4560-A10F-5BA3CED0D5F8}" sibTransId="{6667FA20-8A0B-4F5B-B86A-CBD8309BC81B}"/>
    <dgm:cxn modelId="{2BF542EC-5D88-4FC6-808E-8919613206CD}" srcId="{83641550-5179-46D9-A78D-EC3F64151B46}" destId="{BFEF89A8-2294-4888-9B5F-53288F1D0EF0}" srcOrd="2" destOrd="0" parTransId="{8FBE5012-5373-4C6D-8B8A-FECDDAC55641}" sibTransId="{41ADBBF0-B5F4-4FFA-B814-986628CA4C72}"/>
    <dgm:cxn modelId="{DC43EDF5-53FD-4149-92CA-F88C165A1C4E}" type="presOf" srcId="{86609B48-9B9F-4B51-AE1A-AA7ADE784BAF}" destId="{88EBFB80-31E8-4211-A3D7-929C050B9119}" srcOrd="0" destOrd="0" presId="urn:microsoft.com/office/officeart/2005/8/layout/vProcess5"/>
    <dgm:cxn modelId="{764890FF-66D7-4364-9D09-A62993B2C57A}" type="presOf" srcId="{B35072CC-0314-4ED2-84FD-01C0DBBF1F8D}" destId="{11E45E80-2CE7-4363-9360-14A88288B8AB}" srcOrd="1" destOrd="0" presId="urn:microsoft.com/office/officeart/2005/8/layout/vProcess5"/>
    <dgm:cxn modelId="{00E47F34-A04E-4456-BEAF-C55537C174DB}" type="presParOf" srcId="{DEA4A480-5377-486F-AA9D-A45DC11D7087}" destId="{F1D9A9B0-FB45-45A3-A692-E4EB7B1DFE3E}" srcOrd="0" destOrd="0" presId="urn:microsoft.com/office/officeart/2005/8/layout/vProcess5"/>
    <dgm:cxn modelId="{EB3B8885-7BE0-4553-8543-B720AAFD6357}" type="presParOf" srcId="{DEA4A480-5377-486F-AA9D-A45DC11D7087}" destId="{14024FA1-6125-4298-8E90-6320E60DB44C}" srcOrd="1" destOrd="0" presId="urn:microsoft.com/office/officeart/2005/8/layout/vProcess5"/>
    <dgm:cxn modelId="{FA83E74E-2F10-4AD6-B48D-2635E9013D65}" type="presParOf" srcId="{DEA4A480-5377-486F-AA9D-A45DC11D7087}" destId="{ACEF1A96-F05D-4E8E-A566-47352B959AF5}" srcOrd="2" destOrd="0" presId="urn:microsoft.com/office/officeart/2005/8/layout/vProcess5"/>
    <dgm:cxn modelId="{B5A7058A-D9F0-473A-A551-71DC402F37C3}" type="presParOf" srcId="{DEA4A480-5377-486F-AA9D-A45DC11D7087}" destId="{11B32D19-2E49-415A-98BB-1810F67509E1}" srcOrd="3" destOrd="0" presId="urn:microsoft.com/office/officeart/2005/8/layout/vProcess5"/>
    <dgm:cxn modelId="{55F44E09-5BB6-4D79-8C86-62BA5D5C238E}" type="presParOf" srcId="{DEA4A480-5377-486F-AA9D-A45DC11D7087}" destId="{88EBFB80-31E8-4211-A3D7-929C050B9119}" srcOrd="4" destOrd="0" presId="urn:microsoft.com/office/officeart/2005/8/layout/vProcess5"/>
    <dgm:cxn modelId="{533A7A9D-CB9B-420B-8C26-15C2B3855822}" type="presParOf" srcId="{DEA4A480-5377-486F-AA9D-A45DC11D7087}" destId="{0F4767F5-3DF3-481B-91F0-C7E7108BCF24}" srcOrd="5" destOrd="0" presId="urn:microsoft.com/office/officeart/2005/8/layout/vProcess5"/>
    <dgm:cxn modelId="{D5D0FAF0-798C-4C0A-AC64-E240F0A26C21}" type="presParOf" srcId="{DEA4A480-5377-486F-AA9D-A45DC11D7087}" destId="{DEC9A4AA-CB3E-4CC2-9B79-5084CFB0F51C}" srcOrd="6" destOrd="0" presId="urn:microsoft.com/office/officeart/2005/8/layout/vProcess5"/>
    <dgm:cxn modelId="{DE923107-06E0-4D2F-A17F-2983C074219F}" type="presParOf" srcId="{DEA4A480-5377-486F-AA9D-A45DC11D7087}" destId="{AF86ACE9-C0F1-4CFA-8DCC-468056C6D460}" srcOrd="7" destOrd="0" presId="urn:microsoft.com/office/officeart/2005/8/layout/vProcess5"/>
    <dgm:cxn modelId="{469BDD33-B508-40B2-B735-581A582DEC18}" type="presParOf" srcId="{DEA4A480-5377-486F-AA9D-A45DC11D7087}" destId="{3D988CA4-29CC-44B7-91E3-10A0A144F599}" srcOrd="8" destOrd="0" presId="urn:microsoft.com/office/officeart/2005/8/layout/vProcess5"/>
    <dgm:cxn modelId="{3514E161-0CFE-4CF9-B0F5-517799665EAB}" type="presParOf" srcId="{DEA4A480-5377-486F-AA9D-A45DC11D7087}" destId="{4669980C-BD7C-413E-90FA-D5B6DBA84333}" srcOrd="9" destOrd="0" presId="urn:microsoft.com/office/officeart/2005/8/layout/vProcess5"/>
    <dgm:cxn modelId="{11B12A38-5FE7-4517-8F34-B999A3F646BF}" type="presParOf" srcId="{DEA4A480-5377-486F-AA9D-A45DC11D7087}" destId="{11E45E80-2CE7-4363-9360-14A88288B8AB}" srcOrd="10" destOrd="0" presId="urn:microsoft.com/office/officeart/2005/8/layout/vProcess5"/>
    <dgm:cxn modelId="{E30FF96D-F825-419F-BA09-77B226AAA9AD}" type="presParOf" srcId="{DEA4A480-5377-486F-AA9D-A45DC11D7087}" destId="{A05761A6-D398-46DC-816D-1A382244342A}" srcOrd="11" destOrd="0" presId="urn:microsoft.com/office/officeart/2005/8/layout/vProcess5"/>
    <dgm:cxn modelId="{C92D6D03-4C8D-490E-B526-25ED7522A3E7}" type="presParOf" srcId="{DEA4A480-5377-486F-AA9D-A45DC11D7087}" destId="{303FFDB7-A27C-4251-8287-E2B5D7E2D7E1}" srcOrd="12" destOrd="0" presId="urn:microsoft.com/office/officeart/2005/8/layout/vProcess5"/>
    <dgm:cxn modelId="{1074FBD7-36AF-4F15-B2E1-F210E16DB75C}" type="presParOf" srcId="{DEA4A480-5377-486F-AA9D-A45DC11D7087}" destId="{BFDF9CF9-2B19-4C61-8D65-F05D46C11B07}" srcOrd="13" destOrd="0" presId="urn:microsoft.com/office/officeart/2005/8/layout/vProcess5"/>
    <dgm:cxn modelId="{49C70EE4-FF01-43DE-BD2C-BE94738F9813}" type="presParOf" srcId="{DEA4A480-5377-486F-AA9D-A45DC11D7087}" destId="{D1518919-BE98-404B-83BE-91890868AB1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C1EEC3-B7BD-4592-B465-C23D6764C651}">
      <dsp:nvSpPr>
        <dsp:cNvPr id="0" name=""/>
        <dsp:cNvSpPr/>
      </dsp:nvSpPr>
      <dsp:spPr>
        <a:xfrm rot="16200000">
          <a:off x="720239" y="-720239"/>
          <a:ext cx="2826721" cy="42672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Conducting a study of Existing Homeownership Programs</a:t>
          </a:r>
        </a:p>
      </dsp:txBody>
      <dsp:txXfrm rot="5400000">
        <a:off x="0" y="0"/>
        <a:ext cx="4267200" cy="2120041"/>
      </dsp:txXfrm>
    </dsp:sp>
    <dsp:sp modelId="{F72ED5FA-2C17-4799-9039-F5FC493EF65E}">
      <dsp:nvSpPr>
        <dsp:cNvPr id="0" name=""/>
        <dsp:cNvSpPr/>
      </dsp:nvSpPr>
      <dsp:spPr>
        <a:xfrm>
          <a:off x="4267200" y="0"/>
          <a:ext cx="4267200" cy="2826721"/>
        </a:xfrm>
        <a:prstGeom prst="round1Rect">
          <a:avLst/>
        </a:prstGeom>
        <a:solidFill>
          <a:schemeClr val="accent5">
            <a:hueOff val="-369420"/>
            <a:satOff val="-244"/>
            <a:lumOff val="385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Working to develop Program Goals and Vision</a:t>
          </a:r>
        </a:p>
      </dsp:txBody>
      <dsp:txXfrm>
        <a:off x="4267200" y="0"/>
        <a:ext cx="4267200" cy="2120041"/>
      </dsp:txXfrm>
    </dsp:sp>
    <dsp:sp modelId="{54DA295D-0478-4F93-8182-20D1C1E96753}">
      <dsp:nvSpPr>
        <dsp:cNvPr id="0" name=""/>
        <dsp:cNvSpPr/>
      </dsp:nvSpPr>
      <dsp:spPr>
        <a:xfrm rot="10800000">
          <a:off x="0" y="2826721"/>
          <a:ext cx="4267200" cy="2826721"/>
        </a:xfrm>
        <a:prstGeom prst="round1Rect">
          <a:avLst/>
        </a:prstGeom>
        <a:solidFill>
          <a:schemeClr val="accent5">
            <a:hueOff val="-738840"/>
            <a:satOff val="-489"/>
            <a:lumOff val="771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Collecting feedback via an online form and in-person opportunities</a:t>
          </a:r>
        </a:p>
      </dsp:txBody>
      <dsp:txXfrm rot="10800000">
        <a:off x="0" y="3533401"/>
        <a:ext cx="4267200" cy="2120041"/>
      </dsp:txXfrm>
    </dsp:sp>
    <dsp:sp modelId="{FE0605FA-D319-48CA-B6F0-2162A0A46A90}">
      <dsp:nvSpPr>
        <dsp:cNvPr id="0" name=""/>
        <dsp:cNvSpPr/>
      </dsp:nvSpPr>
      <dsp:spPr>
        <a:xfrm rot="5400000">
          <a:off x="4987439" y="2106482"/>
          <a:ext cx="2826721" cy="4267200"/>
        </a:xfrm>
        <a:prstGeom prst="round1Rect">
          <a:avLst/>
        </a:prstGeom>
        <a:solidFill>
          <a:schemeClr val="accent5">
            <a:hueOff val="-1108260"/>
            <a:satOff val="-733"/>
            <a:lumOff val="1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Develop specific program recommendations</a:t>
          </a:r>
        </a:p>
      </dsp:txBody>
      <dsp:txXfrm rot="-5400000">
        <a:off x="4267200" y="3533401"/>
        <a:ext cx="4267200" cy="2120041"/>
      </dsp:txXfrm>
    </dsp:sp>
    <dsp:sp modelId="{D11D67C4-E0E8-46DD-8AE9-F72A8B3B54E4}">
      <dsp:nvSpPr>
        <dsp:cNvPr id="0" name=""/>
        <dsp:cNvSpPr/>
      </dsp:nvSpPr>
      <dsp:spPr>
        <a:xfrm>
          <a:off x="3467100" y="2120041"/>
          <a:ext cx="1600200" cy="1413360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 dirty="0"/>
        </a:p>
      </dsp:txBody>
      <dsp:txXfrm>
        <a:off x="3536095" y="2189036"/>
        <a:ext cx="1462210" cy="127537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2ACB51-BA4B-413E-A55C-41F729B9CDAD}">
      <dsp:nvSpPr>
        <dsp:cNvPr id="0" name=""/>
        <dsp:cNvSpPr/>
      </dsp:nvSpPr>
      <dsp:spPr>
        <a:xfrm>
          <a:off x="0" y="0"/>
          <a:ext cx="6278118" cy="96011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Upon Approval, borrower will receive a MIPAP Decision Letter indicating the Maximum MIPAP loan amount</a:t>
          </a:r>
        </a:p>
      </dsp:txBody>
      <dsp:txXfrm>
        <a:off x="28121" y="28121"/>
        <a:ext cx="5129740" cy="903877"/>
      </dsp:txXfrm>
    </dsp:sp>
    <dsp:sp modelId="{A7391696-5E33-48C8-BCEF-DECBBC404D20}">
      <dsp:nvSpPr>
        <dsp:cNvPr id="0" name=""/>
        <dsp:cNvSpPr/>
      </dsp:nvSpPr>
      <dsp:spPr>
        <a:xfrm>
          <a:off x="468820" y="1093469"/>
          <a:ext cx="6278118" cy="960119"/>
        </a:xfrm>
        <a:prstGeom prst="roundRect">
          <a:avLst>
            <a:gd name="adj" fmla="val 10000"/>
          </a:avLst>
        </a:prstGeom>
        <a:solidFill>
          <a:schemeClr val="accent5">
            <a:hueOff val="-277065"/>
            <a:satOff val="-183"/>
            <a:lumOff val="28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Approval is </a:t>
          </a:r>
          <a:r>
            <a:rPr lang="en-US" sz="1400" b="1" u="sng" kern="1200" dirty="0">
              <a:latin typeface="Calibri" panose="020F0502020204030204" pitchFamily="34" charset="0"/>
              <a:cs typeface="Calibri" panose="020F0502020204030204" pitchFamily="34" charset="0"/>
            </a:rPr>
            <a:t>valid for 60 Days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. A 30-day extension may be granted upon request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Approval beyond 90-days will require documentation to verify continued eligibility.</a:t>
          </a:r>
        </a:p>
      </dsp:txBody>
      <dsp:txXfrm>
        <a:off x="496941" y="1121590"/>
        <a:ext cx="5128977" cy="903877"/>
      </dsp:txXfrm>
    </dsp:sp>
    <dsp:sp modelId="{669B283D-0549-461A-8AA5-7B8C0404F8F0}">
      <dsp:nvSpPr>
        <dsp:cNvPr id="0" name=""/>
        <dsp:cNvSpPr/>
      </dsp:nvSpPr>
      <dsp:spPr>
        <a:xfrm>
          <a:off x="937640" y="2186938"/>
          <a:ext cx="6278118" cy="960119"/>
        </a:xfrm>
        <a:prstGeom prst="roundRect">
          <a:avLst>
            <a:gd name="adj" fmla="val 10000"/>
          </a:avLst>
        </a:prstGeom>
        <a:solidFill>
          <a:schemeClr val="accent5">
            <a:hueOff val="-554130"/>
            <a:satOff val="-367"/>
            <a:lumOff val="57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Buyer submits Ratified Contract for an Eligible Property; including the approved MIPAP amount</a:t>
          </a:r>
        </a:p>
      </dsp:txBody>
      <dsp:txXfrm>
        <a:off x="965761" y="2215059"/>
        <a:ext cx="5128977" cy="903877"/>
      </dsp:txXfrm>
    </dsp:sp>
    <dsp:sp modelId="{22BE571B-8CB7-45E5-AF6D-5F5CD85241FC}">
      <dsp:nvSpPr>
        <dsp:cNvPr id="0" name=""/>
        <dsp:cNvSpPr/>
      </dsp:nvSpPr>
      <dsp:spPr>
        <a:xfrm>
          <a:off x="1406461" y="3280408"/>
          <a:ext cx="6278118" cy="960119"/>
        </a:xfrm>
        <a:prstGeom prst="roundRect">
          <a:avLst>
            <a:gd name="adj" fmla="val 10000"/>
          </a:avLst>
        </a:prstGeom>
        <a:solidFill>
          <a:schemeClr val="accent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County requires </a:t>
          </a:r>
          <a:r>
            <a:rPr lang="en-US" sz="1400" b="1" u="sng" kern="1200" dirty="0">
              <a:latin typeface="Calibri" panose="020F0502020204030204" pitchFamily="34" charset="0"/>
              <a:cs typeface="Calibri" panose="020F0502020204030204" pitchFamily="34" charset="0"/>
            </a:rPr>
            <a:t>at least 30 calendar days 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to close</a:t>
          </a:r>
          <a:endParaRPr lang="en-US" sz="1400" kern="1200" dirty="0"/>
        </a:p>
      </dsp:txBody>
      <dsp:txXfrm>
        <a:off x="1434582" y="3308529"/>
        <a:ext cx="5128977" cy="903877"/>
      </dsp:txXfrm>
    </dsp:sp>
    <dsp:sp modelId="{3E97B65B-170F-48B4-84C3-3AEC84EA4AAD}">
      <dsp:nvSpPr>
        <dsp:cNvPr id="0" name=""/>
        <dsp:cNvSpPr/>
      </dsp:nvSpPr>
      <dsp:spPr>
        <a:xfrm>
          <a:off x="1875281" y="4373877"/>
          <a:ext cx="6278118" cy="960119"/>
        </a:xfrm>
        <a:prstGeom prst="roundRect">
          <a:avLst>
            <a:gd name="adj" fmla="val 10000"/>
          </a:avLst>
        </a:prstGeom>
        <a:solidFill>
          <a:schemeClr val="accent5">
            <a:hueOff val="-1108260"/>
            <a:satOff val="-733"/>
            <a:lumOff val="1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Funds are wired to settlement company on day of settlement</a:t>
          </a:r>
        </a:p>
      </dsp:txBody>
      <dsp:txXfrm>
        <a:off x="1903402" y="4401998"/>
        <a:ext cx="5128977" cy="903877"/>
      </dsp:txXfrm>
    </dsp:sp>
    <dsp:sp modelId="{FBE43F67-315D-4F98-8519-F79A86294626}">
      <dsp:nvSpPr>
        <dsp:cNvPr id="0" name=""/>
        <dsp:cNvSpPr/>
      </dsp:nvSpPr>
      <dsp:spPr>
        <a:xfrm>
          <a:off x="5654040" y="701420"/>
          <a:ext cx="624077" cy="62407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794457" y="701420"/>
        <a:ext cx="343243" cy="469618"/>
      </dsp:txXfrm>
    </dsp:sp>
    <dsp:sp modelId="{FC740251-43DE-4BD2-8E9C-91B1815C6BC3}">
      <dsp:nvSpPr>
        <dsp:cNvPr id="0" name=""/>
        <dsp:cNvSpPr/>
      </dsp:nvSpPr>
      <dsp:spPr>
        <a:xfrm>
          <a:off x="6122860" y="1794889"/>
          <a:ext cx="624077" cy="62407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495708"/>
            <a:satOff val="7260"/>
            <a:lumOff val="914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6263277" y="1794889"/>
        <a:ext cx="343243" cy="469618"/>
      </dsp:txXfrm>
    </dsp:sp>
    <dsp:sp modelId="{36D9B59B-7D64-4F52-AF3B-A3638FE1B87C}">
      <dsp:nvSpPr>
        <dsp:cNvPr id="0" name=""/>
        <dsp:cNvSpPr/>
      </dsp:nvSpPr>
      <dsp:spPr>
        <a:xfrm>
          <a:off x="6591681" y="2872357"/>
          <a:ext cx="624077" cy="62407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991416"/>
            <a:satOff val="14521"/>
            <a:lumOff val="1828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6732098" y="2872357"/>
        <a:ext cx="343243" cy="469618"/>
      </dsp:txXfrm>
    </dsp:sp>
    <dsp:sp modelId="{71F24808-062C-42DD-AB73-34A80BC0750E}">
      <dsp:nvSpPr>
        <dsp:cNvPr id="0" name=""/>
        <dsp:cNvSpPr/>
      </dsp:nvSpPr>
      <dsp:spPr>
        <a:xfrm>
          <a:off x="7060501" y="3976494"/>
          <a:ext cx="624077" cy="62407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487124"/>
            <a:satOff val="21781"/>
            <a:lumOff val="2742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7200918" y="3976494"/>
        <a:ext cx="343243" cy="46961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563F2A-93EB-468F-A409-2001CF8506AC}">
      <dsp:nvSpPr>
        <dsp:cNvPr id="0" name=""/>
        <dsp:cNvSpPr/>
      </dsp:nvSpPr>
      <dsp:spPr>
        <a:xfrm>
          <a:off x="3323268" y="-270378"/>
          <a:ext cx="1811663" cy="144836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entury Gothic" panose="020B0502020202020204" pitchFamily="34" charset="0"/>
            </a:rPr>
            <a:t>​Grants based on household income</a:t>
          </a:r>
        </a:p>
      </dsp:txBody>
      <dsp:txXfrm>
        <a:off x="3393971" y="-199675"/>
        <a:ext cx="1670257" cy="1306957"/>
      </dsp:txXfrm>
    </dsp:sp>
    <dsp:sp modelId="{D3FBA823-0AAD-4DD0-8E8A-A0F28C9270CF}">
      <dsp:nvSpPr>
        <dsp:cNvPr id="0" name=""/>
        <dsp:cNvSpPr/>
      </dsp:nvSpPr>
      <dsp:spPr>
        <a:xfrm>
          <a:off x="2100401" y="453802"/>
          <a:ext cx="4257397" cy="4257397"/>
        </a:xfrm>
        <a:custGeom>
          <a:avLst/>
          <a:gdLst/>
          <a:ahLst/>
          <a:cxnLst/>
          <a:rect l="0" t="0" r="0" b="0"/>
          <a:pathLst>
            <a:path>
              <a:moveTo>
                <a:pt x="3037100" y="203558"/>
              </a:moveTo>
              <a:arcTo wR="2128698" hR="2128698" stAng="17715653" swAng="45008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9F701F-0C68-4B3D-BFFA-C2C5AA9AB4A0}">
      <dsp:nvSpPr>
        <dsp:cNvPr id="0" name=""/>
        <dsp:cNvSpPr/>
      </dsp:nvSpPr>
      <dsp:spPr>
        <a:xfrm>
          <a:off x="5166775" y="793970"/>
          <a:ext cx="1811663" cy="144836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entury Gothic" panose="020B0502020202020204" pitchFamily="34" charset="0"/>
            </a:rPr>
            <a:t>Must be employed in a permanent, benefits-eligible position for one year before you are eligible to apply</a:t>
          </a:r>
        </a:p>
      </dsp:txBody>
      <dsp:txXfrm>
        <a:off x="5237478" y="864673"/>
        <a:ext cx="1670257" cy="1306957"/>
      </dsp:txXfrm>
    </dsp:sp>
    <dsp:sp modelId="{D4FB1E75-1969-4BCF-9041-10F81363814B}">
      <dsp:nvSpPr>
        <dsp:cNvPr id="0" name=""/>
        <dsp:cNvSpPr/>
      </dsp:nvSpPr>
      <dsp:spPr>
        <a:xfrm>
          <a:off x="2100401" y="453802"/>
          <a:ext cx="4257397" cy="4257397"/>
        </a:xfrm>
        <a:custGeom>
          <a:avLst/>
          <a:gdLst/>
          <a:ahLst/>
          <a:cxnLst/>
          <a:rect l="0" t="0" r="0" b="0"/>
          <a:pathLst>
            <a:path>
              <a:moveTo>
                <a:pt x="4231118" y="1795248"/>
              </a:moveTo>
              <a:arcTo wR="2128698" hR="2128698" stAng="21059267" swAng="1081466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B66B3D-AAED-49C3-BE00-5F5215F229AE}">
      <dsp:nvSpPr>
        <dsp:cNvPr id="0" name=""/>
        <dsp:cNvSpPr/>
      </dsp:nvSpPr>
      <dsp:spPr>
        <a:xfrm>
          <a:off x="5166775" y="2922669"/>
          <a:ext cx="1811663" cy="144836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entury Gothic" panose="020B0502020202020204" pitchFamily="34" charset="0"/>
            </a:rPr>
            <a:t>Working 30 hours or more per week</a:t>
          </a:r>
        </a:p>
      </dsp:txBody>
      <dsp:txXfrm>
        <a:off x="5237478" y="2993372"/>
        <a:ext cx="1670257" cy="1306957"/>
      </dsp:txXfrm>
    </dsp:sp>
    <dsp:sp modelId="{CAF86C7E-1A0C-4338-93D9-D62B5C9D9A4D}">
      <dsp:nvSpPr>
        <dsp:cNvPr id="0" name=""/>
        <dsp:cNvSpPr/>
      </dsp:nvSpPr>
      <dsp:spPr>
        <a:xfrm>
          <a:off x="2100401" y="453802"/>
          <a:ext cx="4257397" cy="4257397"/>
        </a:xfrm>
        <a:custGeom>
          <a:avLst/>
          <a:gdLst/>
          <a:ahLst/>
          <a:cxnLst/>
          <a:rect l="0" t="0" r="0" b="0"/>
          <a:pathLst>
            <a:path>
              <a:moveTo>
                <a:pt x="3280656" y="3918769"/>
              </a:moveTo>
              <a:arcTo wR="2128698" hR="2128698" stAng="3434259" swAng="450088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3C809-C923-4650-85E1-CA25482416E1}">
      <dsp:nvSpPr>
        <dsp:cNvPr id="0" name=""/>
        <dsp:cNvSpPr/>
      </dsp:nvSpPr>
      <dsp:spPr>
        <a:xfrm>
          <a:off x="3323268" y="3987018"/>
          <a:ext cx="1811663" cy="144836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entury Gothic" panose="020B0502020202020204" pitchFamily="34" charset="0"/>
            </a:rPr>
            <a:t>Documents required for proof of household income</a:t>
          </a:r>
        </a:p>
      </dsp:txBody>
      <dsp:txXfrm>
        <a:off x="3393971" y="4057721"/>
        <a:ext cx="1670257" cy="1306957"/>
      </dsp:txXfrm>
    </dsp:sp>
    <dsp:sp modelId="{7DE1705E-3A87-44FB-A9A0-6DEE3D4C6C59}">
      <dsp:nvSpPr>
        <dsp:cNvPr id="0" name=""/>
        <dsp:cNvSpPr/>
      </dsp:nvSpPr>
      <dsp:spPr>
        <a:xfrm>
          <a:off x="2100401" y="453802"/>
          <a:ext cx="4257397" cy="4257397"/>
        </a:xfrm>
        <a:custGeom>
          <a:avLst/>
          <a:gdLst/>
          <a:ahLst/>
          <a:cxnLst/>
          <a:rect l="0" t="0" r="0" b="0"/>
          <a:pathLst>
            <a:path>
              <a:moveTo>
                <a:pt x="1220296" y="4053838"/>
              </a:moveTo>
              <a:arcTo wR="2128698" hR="2128698" stAng="6915653" swAng="450088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173137-5DC8-4BCA-B204-984BE52CD589}">
      <dsp:nvSpPr>
        <dsp:cNvPr id="0" name=""/>
        <dsp:cNvSpPr/>
      </dsp:nvSpPr>
      <dsp:spPr>
        <a:xfrm>
          <a:off x="1479761" y="2922669"/>
          <a:ext cx="1811663" cy="144836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entury Gothic" panose="020B0502020202020204" pitchFamily="34" charset="0"/>
            </a:rPr>
            <a:t>Maximum home purchase price is $900,000</a:t>
          </a:r>
        </a:p>
      </dsp:txBody>
      <dsp:txXfrm>
        <a:off x="1550464" y="2993372"/>
        <a:ext cx="1670257" cy="1306957"/>
      </dsp:txXfrm>
    </dsp:sp>
    <dsp:sp modelId="{0A85F5D8-9F75-4099-9713-6327B9EB6C34}">
      <dsp:nvSpPr>
        <dsp:cNvPr id="0" name=""/>
        <dsp:cNvSpPr/>
      </dsp:nvSpPr>
      <dsp:spPr>
        <a:xfrm>
          <a:off x="2100401" y="453802"/>
          <a:ext cx="4257397" cy="4257397"/>
        </a:xfrm>
        <a:custGeom>
          <a:avLst/>
          <a:gdLst/>
          <a:ahLst/>
          <a:cxnLst/>
          <a:rect l="0" t="0" r="0" b="0"/>
          <a:pathLst>
            <a:path>
              <a:moveTo>
                <a:pt x="26278" y="2462148"/>
              </a:moveTo>
              <a:arcTo wR="2128698" hR="2128698" stAng="10259267" swAng="1081466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5F2DA-534A-4F4B-9624-C2D1C2755384}">
      <dsp:nvSpPr>
        <dsp:cNvPr id="0" name=""/>
        <dsp:cNvSpPr/>
      </dsp:nvSpPr>
      <dsp:spPr>
        <a:xfrm>
          <a:off x="1479761" y="793970"/>
          <a:ext cx="1811663" cy="144836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entury Gothic" panose="020B0502020202020204" pitchFamily="34" charset="0"/>
            </a:rPr>
            <a:t>Employment service requirement to fully forgive the grant is increased to 5 years </a:t>
          </a:r>
        </a:p>
      </dsp:txBody>
      <dsp:txXfrm>
        <a:off x="1550464" y="864673"/>
        <a:ext cx="1670257" cy="1306957"/>
      </dsp:txXfrm>
    </dsp:sp>
    <dsp:sp modelId="{0B098ABD-BCD4-4D48-B767-748F72243E18}">
      <dsp:nvSpPr>
        <dsp:cNvPr id="0" name=""/>
        <dsp:cNvSpPr/>
      </dsp:nvSpPr>
      <dsp:spPr>
        <a:xfrm>
          <a:off x="2100401" y="453802"/>
          <a:ext cx="4257397" cy="4257397"/>
        </a:xfrm>
        <a:custGeom>
          <a:avLst/>
          <a:gdLst/>
          <a:ahLst/>
          <a:cxnLst/>
          <a:rect l="0" t="0" r="0" b="0"/>
          <a:pathLst>
            <a:path>
              <a:moveTo>
                <a:pt x="976741" y="338628"/>
              </a:moveTo>
              <a:arcTo wR="2128698" hR="2128698" stAng="14234259" swAng="45008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8FDE7-FFCB-412A-B9B8-DB5BDDA05D4E}">
      <dsp:nvSpPr>
        <dsp:cNvPr id="0" name=""/>
        <dsp:cNvSpPr/>
      </dsp:nvSpPr>
      <dsp:spPr>
        <a:xfrm>
          <a:off x="2727660" y="1328286"/>
          <a:ext cx="3079078" cy="3079078"/>
        </a:xfrm>
        <a:prstGeom prst="ellipse">
          <a:avLst/>
        </a:prstGeom>
        <a:solidFill>
          <a:schemeClr val="accent4">
            <a:alpha val="50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Down payment and closing cost assistance loan</a:t>
          </a:r>
        </a:p>
      </dsp:txBody>
      <dsp:txXfrm>
        <a:off x="3178581" y="1779207"/>
        <a:ext cx="2177236" cy="2177236"/>
      </dsp:txXfrm>
    </dsp:sp>
    <dsp:sp modelId="{D9820264-B64C-4EDC-9215-FB3FDF5F8AE0}">
      <dsp:nvSpPr>
        <dsp:cNvPr id="0" name=""/>
        <dsp:cNvSpPr/>
      </dsp:nvSpPr>
      <dsp:spPr>
        <a:xfrm>
          <a:off x="3497430" y="94996"/>
          <a:ext cx="1539539" cy="153953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Up to 25% of purchase price</a:t>
          </a:r>
        </a:p>
      </dsp:txBody>
      <dsp:txXfrm>
        <a:off x="3722890" y="320456"/>
        <a:ext cx="1088619" cy="1088619"/>
      </dsp:txXfrm>
    </dsp:sp>
    <dsp:sp modelId="{A9805F66-19AE-4362-BF48-0983B0556C18}">
      <dsp:nvSpPr>
        <dsp:cNvPr id="0" name=""/>
        <dsp:cNvSpPr/>
      </dsp:nvSpPr>
      <dsp:spPr>
        <a:xfrm>
          <a:off x="5402452" y="1479076"/>
          <a:ext cx="1539539" cy="1539539"/>
        </a:xfrm>
        <a:prstGeom prst="ellipse">
          <a:avLst/>
        </a:prstGeom>
        <a:solidFill>
          <a:srgbClr val="9B9B2D">
            <a:alpha val="50000"/>
          </a:srgb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Maximum loan $112,500</a:t>
          </a:r>
        </a:p>
      </dsp:txBody>
      <dsp:txXfrm>
        <a:off x="5627912" y="1704536"/>
        <a:ext cx="1088619" cy="1088619"/>
      </dsp:txXfrm>
    </dsp:sp>
    <dsp:sp modelId="{803EF0CF-50D9-42DE-BCE2-D6F65C665977}">
      <dsp:nvSpPr>
        <dsp:cNvPr id="0" name=""/>
        <dsp:cNvSpPr/>
      </dsp:nvSpPr>
      <dsp:spPr>
        <a:xfrm>
          <a:off x="4674798" y="3718564"/>
          <a:ext cx="1539539" cy="1539539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Maximum Purchase Price $500,000</a:t>
          </a:r>
        </a:p>
      </dsp:txBody>
      <dsp:txXfrm>
        <a:off x="4900258" y="3944024"/>
        <a:ext cx="1088619" cy="1088619"/>
      </dsp:txXfrm>
    </dsp:sp>
    <dsp:sp modelId="{4CBC4FFB-09B1-4917-8C81-9043844F32D2}">
      <dsp:nvSpPr>
        <dsp:cNvPr id="0" name=""/>
        <dsp:cNvSpPr/>
      </dsp:nvSpPr>
      <dsp:spPr>
        <a:xfrm>
          <a:off x="2320062" y="3718564"/>
          <a:ext cx="1539539" cy="1539539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Silent second trust mortgage </a:t>
          </a:r>
        </a:p>
      </dsp:txBody>
      <dsp:txXfrm>
        <a:off x="2545522" y="3944024"/>
        <a:ext cx="1088619" cy="1088619"/>
      </dsp:txXfrm>
    </dsp:sp>
    <dsp:sp modelId="{8A1B6A46-F7A1-4481-8C4F-31E3EF47C143}">
      <dsp:nvSpPr>
        <dsp:cNvPr id="0" name=""/>
        <dsp:cNvSpPr/>
      </dsp:nvSpPr>
      <dsp:spPr>
        <a:xfrm>
          <a:off x="1592408" y="1479076"/>
          <a:ext cx="1539539" cy="153953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Shared Appreciation Model</a:t>
          </a:r>
        </a:p>
      </dsp:txBody>
      <dsp:txXfrm>
        <a:off x="1817868" y="1704536"/>
        <a:ext cx="1088619" cy="10886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2E4A8A-1302-4312-91E4-93E88B69CEE9}">
      <dsp:nvSpPr>
        <dsp:cNvPr id="0" name=""/>
        <dsp:cNvSpPr/>
      </dsp:nvSpPr>
      <dsp:spPr>
        <a:xfrm>
          <a:off x="0" y="141021"/>
          <a:ext cx="2643187" cy="158591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First Time Homebuyer or have not owned a home in </a:t>
          </a:r>
          <a:r>
            <a:rPr lang="en-US" sz="14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3</a:t>
          </a: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years	</a:t>
          </a:r>
        </a:p>
      </dsp:txBody>
      <dsp:txXfrm>
        <a:off x="0" y="141021"/>
        <a:ext cx="2643187" cy="1585912"/>
      </dsp:txXfrm>
    </dsp:sp>
    <dsp:sp modelId="{54F892E7-7E3E-4948-9B2A-8C846935EA86}">
      <dsp:nvSpPr>
        <dsp:cNvPr id="0" name=""/>
        <dsp:cNvSpPr/>
      </dsp:nvSpPr>
      <dsp:spPr>
        <a:xfrm>
          <a:off x="2907506" y="141021"/>
          <a:ext cx="2643187" cy="158591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80% </a:t>
          </a: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AMI Maximum Income</a:t>
          </a:r>
        </a:p>
      </dsp:txBody>
      <dsp:txXfrm>
        <a:off x="2907506" y="141021"/>
        <a:ext cx="2643187" cy="1585912"/>
      </dsp:txXfrm>
    </dsp:sp>
    <dsp:sp modelId="{BA6BAE06-5AFA-4880-AE3F-AC6C407465F7}">
      <dsp:nvSpPr>
        <dsp:cNvPr id="0" name=""/>
        <dsp:cNvSpPr/>
      </dsp:nvSpPr>
      <dsp:spPr>
        <a:xfrm>
          <a:off x="5815012" y="141021"/>
          <a:ext cx="2643187" cy="158591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660</a:t>
          </a: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Minimum Credit Score</a:t>
          </a:r>
        </a:p>
      </dsp:txBody>
      <dsp:txXfrm>
        <a:off x="5815012" y="141021"/>
        <a:ext cx="2643187" cy="1585912"/>
      </dsp:txXfrm>
    </dsp:sp>
    <dsp:sp modelId="{630D848B-998B-4041-9506-9720380AEA32}">
      <dsp:nvSpPr>
        <dsp:cNvPr id="0" name=""/>
        <dsp:cNvSpPr/>
      </dsp:nvSpPr>
      <dsp:spPr>
        <a:xfrm>
          <a:off x="0" y="1991252"/>
          <a:ext cx="2643187" cy="158591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45%</a:t>
          </a: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DTI</a:t>
          </a:r>
        </a:p>
      </dsp:txBody>
      <dsp:txXfrm>
        <a:off x="0" y="1991252"/>
        <a:ext cx="2643187" cy="1585912"/>
      </dsp:txXfrm>
    </dsp:sp>
    <dsp:sp modelId="{C66ED781-AD4A-4534-85C3-D74ABE1A5B53}">
      <dsp:nvSpPr>
        <dsp:cNvPr id="0" name=""/>
        <dsp:cNvSpPr/>
      </dsp:nvSpPr>
      <dsp:spPr>
        <a:xfrm>
          <a:off x="2907506" y="1991252"/>
          <a:ext cx="2643187" cy="158591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1%</a:t>
          </a: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Minimum Buyer Contribution (not including gifts)</a:t>
          </a:r>
        </a:p>
      </dsp:txBody>
      <dsp:txXfrm>
        <a:off x="2907506" y="1991252"/>
        <a:ext cx="2643187" cy="1585912"/>
      </dsp:txXfrm>
    </dsp:sp>
    <dsp:sp modelId="{4029081A-B407-4993-B3D9-5ABA041639FE}">
      <dsp:nvSpPr>
        <dsp:cNvPr id="0" name=""/>
        <dsp:cNvSpPr/>
      </dsp:nvSpPr>
      <dsp:spPr>
        <a:xfrm>
          <a:off x="5815012" y="1991252"/>
          <a:ext cx="2643187" cy="158591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Homebuyer Education Required (online or in-person)</a:t>
          </a:r>
        </a:p>
      </dsp:txBody>
      <dsp:txXfrm>
        <a:off x="5815012" y="1991252"/>
        <a:ext cx="2643187" cy="1585912"/>
      </dsp:txXfrm>
    </dsp:sp>
    <dsp:sp modelId="{A7901F8D-9C76-45A3-B01B-55E790BD26BB}">
      <dsp:nvSpPr>
        <dsp:cNvPr id="0" name=""/>
        <dsp:cNvSpPr/>
      </dsp:nvSpPr>
      <dsp:spPr>
        <a:xfrm>
          <a:off x="0" y="3841483"/>
          <a:ext cx="2643187" cy="158591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1</a:t>
          </a:r>
          <a:r>
            <a:rPr lang="en-US" sz="1400" kern="1200" baseline="30000" dirty="0">
              <a:latin typeface="Calibri Light" panose="020F0302020204030204" pitchFamily="34" charset="0"/>
              <a:cs typeface="Calibri Light" panose="020F0302020204030204" pitchFamily="34" charset="0"/>
            </a:rPr>
            <a:t>st</a:t>
          </a: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Trust Pre-Approval</a:t>
          </a:r>
        </a:p>
      </dsp:txBody>
      <dsp:txXfrm>
        <a:off x="0" y="3841483"/>
        <a:ext cx="2643187" cy="1585912"/>
      </dsp:txXfrm>
    </dsp:sp>
    <dsp:sp modelId="{A113AD51-8EBC-45BF-81C8-E75C0997AA37}">
      <dsp:nvSpPr>
        <dsp:cNvPr id="0" name=""/>
        <dsp:cNvSpPr/>
      </dsp:nvSpPr>
      <dsp:spPr>
        <a:xfrm>
          <a:off x="2907506" y="3841483"/>
          <a:ext cx="2643187" cy="158591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$14,999 </a:t>
          </a: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Maximum Gift Amount</a:t>
          </a:r>
        </a:p>
      </dsp:txBody>
      <dsp:txXfrm>
        <a:off x="2907506" y="3841483"/>
        <a:ext cx="2643187" cy="1585912"/>
      </dsp:txXfrm>
    </dsp:sp>
    <dsp:sp modelId="{34C48922-FFEF-4C41-8DA8-96FB0F3B851E}">
      <dsp:nvSpPr>
        <dsp:cNvPr id="0" name=""/>
        <dsp:cNvSpPr/>
      </dsp:nvSpPr>
      <dsp:spPr>
        <a:xfrm>
          <a:off x="5815012" y="3841483"/>
          <a:ext cx="2643187" cy="158591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Must obtain MIPAP approval </a:t>
          </a:r>
          <a:r>
            <a:rPr lang="en-US" sz="14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PRIOR</a:t>
          </a: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to Ratified Contract</a:t>
          </a:r>
        </a:p>
      </dsp:txBody>
      <dsp:txXfrm>
        <a:off x="5815012" y="3841483"/>
        <a:ext cx="2643187" cy="15859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745A3-53F5-4352-B8DB-9BCE6F67CAF0}">
      <dsp:nvSpPr>
        <dsp:cNvPr id="0" name=""/>
        <dsp:cNvSpPr/>
      </dsp:nvSpPr>
      <dsp:spPr>
        <a:xfrm rot="16200000">
          <a:off x="-1673126" y="1673963"/>
          <a:ext cx="5410199" cy="2062271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0" tIns="0" rIns="16123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$500,000 </a:t>
          </a:r>
          <a:r>
            <a:rPr lang="en-US" sz="25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Maximum Purchase Price</a:t>
          </a:r>
        </a:p>
      </dsp:txBody>
      <dsp:txXfrm rot="5400000">
        <a:off x="838" y="1082039"/>
        <a:ext cx="2062271" cy="3246119"/>
      </dsp:txXfrm>
    </dsp:sp>
    <dsp:sp modelId="{0C582231-85EC-4E62-9ECC-609DD284C041}">
      <dsp:nvSpPr>
        <dsp:cNvPr id="0" name=""/>
        <dsp:cNvSpPr/>
      </dsp:nvSpPr>
      <dsp:spPr>
        <a:xfrm rot="16200000">
          <a:off x="500548" y="1711084"/>
          <a:ext cx="5410199" cy="1988029"/>
        </a:xfrm>
        <a:prstGeom prst="flowChartManualOperation">
          <a:avLst/>
        </a:prstGeom>
        <a:gradFill rotWithShape="0">
          <a:gsLst>
            <a:gs pos="0">
              <a:schemeClr val="accent4">
                <a:hueOff val="4096579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hueOff val="4096579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0" tIns="0" rIns="139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Arlington County Location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(co-ops not eligible)</a:t>
          </a:r>
        </a:p>
      </dsp:txBody>
      <dsp:txXfrm rot="5400000">
        <a:off x="2211633" y="1082039"/>
        <a:ext cx="1988029" cy="3246119"/>
      </dsp:txXfrm>
    </dsp:sp>
    <dsp:sp modelId="{F07EF635-4A11-41E8-84BA-2B804DB35F2F}">
      <dsp:nvSpPr>
        <dsp:cNvPr id="0" name=""/>
        <dsp:cNvSpPr/>
      </dsp:nvSpPr>
      <dsp:spPr>
        <a:xfrm rot="16200000">
          <a:off x="2633250" y="1714936"/>
          <a:ext cx="5410199" cy="1980325"/>
        </a:xfrm>
        <a:prstGeom prst="flowChartManualOperation">
          <a:avLst/>
        </a:prstGeom>
        <a:gradFill rotWithShape="0">
          <a:gsLst>
            <a:gs pos="0">
              <a:schemeClr val="accent4">
                <a:hueOff val="8193159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hueOff val="8193159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0" tIns="0" rIns="16123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Primary Residency Requirement until repaid</a:t>
          </a:r>
        </a:p>
      </dsp:txBody>
      <dsp:txXfrm rot="5400000">
        <a:off x="4348187" y="1082039"/>
        <a:ext cx="1980325" cy="3246119"/>
      </dsp:txXfrm>
    </dsp:sp>
    <dsp:sp modelId="{B379FAFD-6A38-44FF-AE4D-238744D85F93}">
      <dsp:nvSpPr>
        <dsp:cNvPr id="0" name=""/>
        <dsp:cNvSpPr/>
      </dsp:nvSpPr>
      <dsp:spPr>
        <a:xfrm rot="16200000">
          <a:off x="4762100" y="1714936"/>
          <a:ext cx="5410199" cy="1980325"/>
        </a:xfrm>
        <a:prstGeom prst="flowChartManualOperation">
          <a:avLst/>
        </a:prstGeom>
        <a:gradFill rotWithShape="0">
          <a:gsLst>
            <a:gs pos="0">
              <a:schemeClr val="accent4">
                <a:hueOff val="12289737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hueOff val="12289737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0" tIns="0" rIns="16123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Must meet HUD Basic Habitability Inspection</a:t>
          </a:r>
        </a:p>
      </dsp:txBody>
      <dsp:txXfrm rot="5400000">
        <a:off x="6477037" y="1082039"/>
        <a:ext cx="1980325" cy="32461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B86DDA-B002-4174-A605-B93738EAA896}">
      <dsp:nvSpPr>
        <dsp:cNvPr id="0" name=""/>
        <dsp:cNvSpPr/>
      </dsp:nvSpPr>
      <dsp:spPr>
        <a:xfrm>
          <a:off x="0" y="238071"/>
          <a:ext cx="84582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505C7-DEC5-4866-AAEE-F2E05087B187}">
      <dsp:nvSpPr>
        <dsp:cNvPr id="0" name=""/>
        <dsp:cNvSpPr/>
      </dsp:nvSpPr>
      <dsp:spPr>
        <a:xfrm>
          <a:off x="422910" y="46191"/>
          <a:ext cx="5920740" cy="3837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30-Year 2</a:t>
          </a:r>
          <a:r>
            <a:rPr lang="en-US" sz="1400" b="1" kern="1200" baseline="30000" dirty="0">
              <a:latin typeface="Calibri Light" panose="020F0302020204030204" pitchFamily="34" charset="0"/>
              <a:cs typeface="Calibri Light" panose="020F0302020204030204" pitchFamily="34" charset="0"/>
            </a:rPr>
            <a:t>nd</a:t>
          </a:r>
          <a:r>
            <a:rPr lang="en-US" sz="14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 Trust Loan </a:t>
          </a: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(</a:t>
          </a:r>
          <a:r>
            <a:rPr lang="en-US" sz="1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1</a:t>
          </a:r>
          <a:r>
            <a:rPr lang="en-US" sz="1000" kern="1200" baseline="30000" dirty="0">
              <a:latin typeface="Calibri Light" panose="020F0302020204030204" pitchFamily="34" charset="0"/>
              <a:cs typeface="Calibri Light" panose="020F0302020204030204" pitchFamily="34" charset="0"/>
            </a:rPr>
            <a:t>st</a:t>
          </a:r>
          <a:r>
            <a:rPr lang="en-US" sz="1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Trust must be fixed conventional</a:t>
          </a: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)</a:t>
          </a:r>
          <a:endParaRPr lang="en-US" sz="1400" b="1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441644" y="64925"/>
        <a:ext cx="5883272" cy="346292"/>
      </dsp:txXfrm>
    </dsp:sp>
    <dsp:sp modelId="{60CB6889-E2D0-475C-A061-8D4AE87749D7}">
      <dsp:nvSpPr>
        <dsp:cNvPr id="0" name=""/>
        <dsp:cNvSpPr/>
      </dsp:nvSpPr>
      <dsp:spPr>
        <a:xfrm>
          <a:off x="0" y="827751"/>
          <a:ext cx="84582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8C2DB-7EFA-477B-AC72-D2F21EAA7D11}">
      <dsp:nvSpPr>
        <dsp:cNvPr id="0" name=""/>
        <dsp:cNvSpPr/>
      </dsp:nvSpPr>
      <dsp:spPr>
        <a:xfrm>
          <a:off x="422910" y="635871"/>
          <a:ext cx="5920740" cy="3837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Silent Loan – No Interest. No Monthly Payments</a:t>
          </a:r>
          <a:endParaRPr lang="en-US" sz="14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441644" y="654605"/>
        <a:ext cx="5883272" cy="346292"/>
      </dsp:txXfrm>
    </dsp:sp>
    <dsp:sp modelId="{8D023CC0-ED64-4C94-A927-21E0E87632E2}">
      <dsp:nvSpPr>
        <dsp:cNvPr id="0" name=""/>
        <dsp:cNvSpPr/>
      </dsp:nvSpPr>
      <dsp:spPr>
        <a:xfrm>
          <a:off x="0" y="1417431"/>
          <a:ext cx="84582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D513BD-5648-40AB-A9A2-EBB7480904FE}">
      <dsp:nvSpPr>
        <dsp:cNvPr id="0" name=""/>
        <dsp:cNvSpPr/>
      </dsp:nvSpPr>
      <dsp:spPr>
        <a:xfrm>
          <a:off x="422910" y="1225551"/>
          <a:ext cx="5920740" cy="3837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Shared Appreciation = Proportionate % of Original Purchase Price</a:t>
          </a:r>
        </a:p>
      </dsp:txBody>
      <dsp:txXfrm>
        <a:off x="441644" y="1244285"/>
        <a:ext cx="5883272" cy="346292"/>
      </dsp:txXfrm>
    </dsp:sp>
    <dsp:sp modelId="{19D3EA30-B2EC-47D3-9390-D48255E3AED5}">
      <dsp:nvSpPr>
        <dsp:cNvPr id="0" name=""/>
        <dsp:cNvSpPr/>
      </dsp:nvSpPr>
      <dsp:spPr>
        <a:xfrm>
          <a:off x="0" y="2007111"/>
          <a:ext cx="84582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A094A1-8D42-40BF-985C-E4659616E29E}">
      <dsp:nvSpPr>
        <dsp:cNvPr id="0" name=""/>
        <dsp:cNvSpPr/>
      </dsp:nvSpPr>
      <dsp:spPr>
        <a:xfrm>
          <a:off x="422910" y="1815231"/>
          <a:ext cx="5920740" cy="3837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>
              <a:latin typeface="Calibri Light" panose="020F0302020204030204" pitchFamily="34" charset="0"/>
              <a:cs typeface="Calibri Light" panose="020F0302020204030204" pitchFamily="34" charset="0"/>
            </a:rPr>
            <a:t>May be repaid at any time prior to 30-year term (e.g. refinance) </a:t>
          </a:r>
          <a:endParaRPr lang="en-US" sz="1400" b="1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441644" y="1833965"/>
        <a:ext cx="5883272" cy="346292"/>
      </dsp:txXfrm>
    </dsp:sp>
    <dsp:sp modelId="{38D2E30A-17B0-4ADD-8B5F-F7BD90A5E4C3}">
      <dsp:nvSpPr>
        <dsp:cNvPr id="0" name=""/>
        <dsp:cNvSpPr/>
      </dsp:nvSpPr>
      <dsp:spPr>
        <a:xfrm>
          <a:off x="0" y="2596791"/>
          <a:ext cx="84582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466A92-FB70-43B4-BA0D-EAFC9D18A344}">
      <dsp:nvSpPr>
        <dsp:cNvPr id="0" name=""/>
        <dsp:cNvSpPr/>
      </dsp:nvSpPr>
      <dsp:spPr>
        <a:xfrm>
          <a:off x="422910" y="2404911"/>
          <a:ext cx="5920740" cy="3837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>
              <a:latin typeface="Calibri Light" panose="020F0302020204030204" pitchFamily="34" charset="0"/>
              <a:cs typeface="Calibri Light" panose="020F0302020204030204" pitchFamily="34" charset="0"/>
            </a:rPr>
            <a:t>Appreciation Share due at repayment</a:t>
          </a:r>
          <a:endParaRPr lang="en-US" sz="1400" b="1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441644" y="2423645"/>
        <a:ext cx="5883272" cy="346292"/>
      </dsp:txXfrm>
    </dsp:sp>
    <dsp:sp modelId="{553F1F43-7E27-46B8-B9BA-9933A2687AE5}">
      <dsp:nvSpPr>
        <dsp:cNvPr id="0" name=""/>
        <dsp:cNvSpPr/>
      </dsp:nvSpPr>
      <dsp:spPr>
        <a:xfrm>
          <a:off x="0" y="3186471"/>
          <a:ext cx="8458200" cy="1023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270764" rIns="65645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VH ∙ </a:t>
          </a:r>
          <a:r>
            <a:rPr lang="en-US" sz="14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SPARC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VH ∙ </a:t>
          </a:r>
          <a:r>
            <a:rPr lang="en-US" sz="14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DPA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FHLB</a:t>
          </a:r>
        </a:p>
      </dsp:txBody>
      <dsp:txXfrm>
        <a:off x="0" y="3186471"/>
        <a:ext cx="8458200" cy="1023750"/>
      </dsp:txXfrm>
    </dsp:sp>
    <dsp:sp modelId="{27FAB50B-4045-4032-9EFD-7D5E2BA614EC}">
      <dsp:nvSpPr>
        <dsp:cNvPr id="0" name=""/>
        <dsp:cNvSpPr/>
      </dsp:nvSpPr>
      <dsp:spPr>
        <a:xfrm>
          <a:off x="422910" y="2994591"/>
          <a:ext cx="5920740" cy="3837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>
              <a:latin typeface="Calibri Light" panose="020F0302020204030204" pitchFamily="34" charset="0"/>
              <a:cs typeface="Calibri Light" panose="020F0302020204030204" pitchFamily="34" charset="0"/>
            </a:rPr>
            <a:t>Most common layers:</a:t>
          </a:r>
          <a:endParaRPr lang="en-US" sz="1400" b="1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441644" y="3013325"/>
        <a:ext cx="5883272" cy="346292"/>
      </dsp:txXfrm>
    </dsp:sp>
    <dsp:sp modelId="{350F7B88-2EDA-4F6A-8B6B-58F7D898875B}">
      <dsp:nvSpPr>
        <dsp:cNvPr id="0" name=""/>
        <dsp:cNvSpPr/>
      </dsp:nvSpPr>
      <dsp:spPr>
        <a:xfrm>
          <a:off x="0" y="4472302"/>
          <a:ext cx="8458200" cy="1126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270764" rIns="65645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Deed of Trust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Promissory Note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HUD Funding Agreement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Condo Rider</a:t>
          </a:r>
        </a:p>
      </dsp:txBody>
      <dsp:txXfrm>
        <a:off x="0" y="4472302"/>
        <a:ext cx="8458200" cy="1126125"/>
      </dsp:txXfrm>
    </dsp:sp>
    <dsp:sp modelId="{554D9F28-25E2-4A8B-9300-6683007FCD0D}">
      <dsp:nvSpPr>
        <dsp:cNvPr id="0" name=""/>
        <dsp:cNvSpPr/>
      </dsp:nvSpPr>
      <dsp:spPr>
        <a:xfrm>
          <a:off x="422910" y="4280422"/>
          <a:ext cx="5920740" cy="3837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>
              <a:latin typeface="Calibri Light" panose="020F0302020204030204" pitchFamily="34" charset="0"/>
              <a:cs typeface="Calibri Light" panose="020F0302020204030204" pitchFamily="34" charset="0"/>
            </a:rPr>
            <a:t>Documents:</a:t>
          </a:r>
          <a:endParaRPr lang="en-US" sz="1400" b="1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441644" y="4299156"/>
        <a:ext cx="5883272" cy="3462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44879-BD55-45E0-AEAF-B7271C583EB3}">
      <dsp:nvSpPr>
        <dsp:cNvPr id="0" name=""/>
        <dsp:cNvSpPr/>
      </dsp:nvSpPr>
      <dsp:spPr>
        <a:xfrm>
          <a:off x="0" y="193212"/>
          <a:ext cx="2354662" cy="2772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DC896B-A500-4F58-B40C-5B0020FCBDF8}">
      <dsp:nvSpPr>
        <dsp:cNvPr id="0" name=""/>
        <dsp:cNvSpPr/>
      </dsp:nvSpPr>
      <dsp:spPr>
        <a:xfrm>
          <a:off x="109901" y="35794"/>
          <a:ext cx="1648263" cy="32472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00" tIns="0" rIns="62300" bIns="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Sales Price: </a:t>
          </a:r>
          <a:r>
            <a: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$500,000 </a:t>
          </a:r>
        </a:p>
      </dsp:txBody>
      <dsp:txXfrm>
        <a:off x="125753" y="51646"/>
        <a:ext cx="1616559" cy="293016"/>
      </dsp:txXfrm>
    </dsp:sp>
    <dsp:sp modelId="{31ECEE2B-B5C8-427A-B90C-59FE65FC38A7}">
      <dsp:nvSpPr>
        <dsp:cNvPr id="0" name=""/>
        <dsp:cNvSpPr/>
      </dsp:nvSpPr>
      <dsp:spPr>
        <a:xfrm>
          <a:off x="0" y="692172"/>
          <a:ext cx="2354662" cy="2772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2CDECA-A0D7-42BF-9380-1C5F028055E4}">
      <dsp:nvSpPr>
        <dsp:cNvPr id="0" name=""/>
        <dsp:cNvSpPr/>
      </dsp:nvSpPr>
      <dsp:spPr>
        <a:xfrm>
          <a:off x="117733" y="529812"/>
          <a:ext cx="1648263" cy="32472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00" tIns="0" rIns="623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Credit Score: </a:t>
          </a:r>
          <a:r>
            <a: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660</a:t>
          </a:r>
          <a:endParaRPr lang="en-US" sz="1200" b="1" kern="1200" dirty="0">
            <a:solidFill>
              <a:sysClr val="window" lastClr="FFFFFF"/>
            </a:solidFill>
            <a:latin typeface="Palatino Linotype" panose="02040502050505030304"/>
            <a:ea typeface="+mn-ea"/>
            <a:cs typeface="+mn-cs"/>
          </a:endParaRPr>
        </a:p>
      </dsp:txBody>
      <dsp:txXfrm>
        <a:off x="133585" y="545664"/>
        <a:ext cx="1616559" cy="293016"/>
      </dsp:txXfrm>
    </dsp:sp>
    <dsp:sp modelId="{3A67F2B6-AB84-470E-BE9D-E94863B8B30E}">
      <dsp:nvSpPr>
        <dsp:cNvPr id="0" name=""/>
        <dsp:cNvSpPr/>
      </dsp:nvSpPr>
      <dsp:spPr>
        <a:xfrm>
          <a:off x="0" y="1191132"/>
          <a:ext cx="2354662" cy="2772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CBB3DA-1C03-4028-A3D0-596519172D29}">
      <dsp:nvSpPr>
        <dsp:cNvPr id="0" name=""/>
        <dsp:cNvSpPr/>
      </dsp:nvSpPr>
      <dsp:spPr>
        <a:xfrm>
          <a:off x="115489" y="1032675"/>
          <a:ext cx="1648263" cy="32472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00" tIns="0" rIns="623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en-US" sz="1200" kern="1200" dirty="0">
              <a:solidFill>
                <a:sysClr val="windowText" lastClr="000000"/>
              </a:solidFill>
              <a:latin typeface="Palatino Linotype" panose="02040502050505030304"/>
              <a:ea typeface="+mn-ea"/>
              <a:cs typeface="+mn-cs"/>
            </a:rPr>
            <a:t>Household Size: </a:t>
          </a:r>
          <a:r>
            <a:rPr lang="en-US" sz="1200" b="1" kern="1200" dirty="0">
              <a:solidFill>
                <a:sysClr val="windowText" lastClr="000000"/>
              </a:solidFill>
              <a:latin typeface="Palatino Linotype" panose="02040502050505030304"/>
              <a:ea typeface="+mn-ea"/>
              <a:cs typeface="+mn-cs"/>
            </a:rPr>
            <a:t>3</a:t>
          </a:r>
        </a:p>
      </dsp:txBody>
      <dsp:txXfrm>
        <a:off x="131341" y="1048527"/>
        <a:ext cx="1616559" cy="293016"/>
      </dsp:txXfrm>
    </dsp:sp>
    <dsp:sp modelId="{0E933A75-D43A-4B93-A0C1-FBA4D399594F}">
      <dsp:nvSpPr>
        <dsp:cNvPr id="0" name=""/>
        <dsp:cNvSpPr/>
      </dsp:nvSpPr>
      <dsp:spPr>
        <a:xfrm>
          <a:off x="0" y="1690092"/>
          <a:ext cx="2354662" cy="2772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E58F70-2DF4-4509-8350-B67D19EE4E33}">
      <dsp:nvSpPr>
        <dsp:cNvPr id="0" name=""/>
        <dsp:cNvSpPr/>
      </dsp:nvSpPr>
      <dsp:spPr>
        <a:xfrm>
          <a:off x="117733" y="1527732"/>
          <a:ext cx="1648263" cy="32472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00" tIns="0" rIns="623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Income: </a:t>
          </a:r>
          <a:r>
            <a: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$105,000</a:t>
          </a:r>
        </a:p>
      </dsp:txBody>
      <dsp:txXfrm>
        <a:off x="133585" y="1543584"/>
        <a:ext cx="1616559" cy="293016"/>
      </dsp:txXfrm>
    </dsp:sp>
    <dsp:sp modelId="{63E16A6D-5CB5-40F6-8D62-F3CC95E6E6C1}">
      <dsp:nvSpPr>
        <dsp:cNvPr id="0" name=""/>
        <dsp:cNvSpPr/>
      </dsp:nvSpPr>
      <dsp:spPr>
        <a:xfrm>
          <a:off x="0" y="2189052"/>
          <a:ext cx="235466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9185EB-6604-47EE-9459-CE5602B70B5E}">
      <dsp:nvSpPr>
        <dsp:cNvPr id="0" name=""/>
        <dsp:cNvSpPr/>
      </dsp:nvSpPr>
      <dsp:spPr>
        <a:xfrm>
          <a:off x="117733" y="2026692"/>
          <a:ext cx="1648263" cy="32472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00" tIns="0" rIns="623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3% </a:t>
          </a:r>
          <a:r>
            <a:rPr kumimoji="0" lang="en-US" sz="1200" b="1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downpayment</a:t>
          </a:r>
          <a:endParaRPr kumimoji="0" lang="en-US" sz="1200" b="1" i="0" u="none" strike="noStrike" kern="1200" cap="none" spc="0" normalizeH="0" baseline="0" noProof="0" dirty="0">
            <a:ln>
              <a:noFill/>
            </a:ln>
            <a:solidFill>
              <a:prstClr val="black"/>
            </a:solidFill>
            <a:effectLst/>
            <a:uLnTx/>
            <a:uFillTx/>
            <a:latin typeface="Palatino Linotype" panose="02040502050505030304"/>
            <a:ea typeface="+mn-ea"/>
            <a:cs typeface="Arial" panose="020B0604020202020204" pitchFamily="34" charset="0"/>
          </a:endParaRPr>
        </a:p>
      </dsp:txBody>
      <dsp:txXfrm>
        <a:off x="133585" y="2042544"/>
        <a:ext cx="1616559" cy="2930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44879-BD55-45E0-AEAF-B7271C583EB3}">
      <dsp:nvSpPr>
        <dsp:cNvPr id="0" name=""/>
        <dsp:cNvSpPr/>
      </dsp:nvSpPr>
      <dsp:spPr>
        <a:xfrm>
          <a:off x="0" y="164315"/>
          <a:ext cx="2206745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DC896B-A500-4F58-B40C-5B0020FCBDF8}">
      <dsp:nvSpPr>
        <dsp:cNvPr id="0" name=""/>
        <dsp:cNvSpPr/>
      </dsp:nvSpPr>
      <dsp:spPr>
        <a:xfrm>
          <a:off x="102997" y="64140"/>
          <a:ext cx="1544721" cy="206640"/>
        </a:xfrm>
        <a:prstGeom prst="round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87" tIns="0" rIns="58387" bIns="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Sales Price: </a:t>
          </a:r>
          <a:r>
            <a: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$500,000 </a:t>
          </a:r>
        </a:p>
      </dsp:txBody>
      <dsp:txXfrm>
        <a:off x="113084" y="74227"/>
        <a:ext cx="1524547" cy="186466"/>
      </dsp:txXfrm>
    </dsp:sp>
    <dsp:sp modelId="{31ECEE2B-B5C8-427A-B90C-59FE65FC38A7}">
      <dsp:nvSpPr>
        <dsp:cNvPr id="0" name=""/>
        <dsp:cNvSpPr/>
      </dsp:nvSpPr>
      <dsp:spPr>
        <a:xfrm>
          <a:off x="0" y="481835"/>
          <a:ext cx="2206745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2CDECA-A0D7-42BF-9380-1C5F028055E4}">
      <dsp:nvSpPr>
        <dsp:cNvPr id="0" name=""/>
        <dsp:cNvSpPr/>
      </dsp:nvSpPr>
      <dsp:spPr>
        <a:xfrm>
          <a:off x="110337" y="378515"/>
          <a:ext cx="1544721" cy="206640"/>
        </a:xfrm>
        <a:prstGeom prst="round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87" tIns="0" rIns="58387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Credit Score: </a:t>
          </a:r>
          <a:r>
            <a: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660</a:t>
          </a:r>
          <a:endParaRPr lang="en-US" sz="1200" b="1" kern="1200" dirty="0">
            <a:solidFill>
              <a:sysClr val="window" lastClr="FFFFFF"/>
            </a:solidFill>
            <a:latin typeface="Palatino Linotype" panose="02040502050505030304"/>
            <a:ea typeface="+mn-ea"/>
            <a:cs typeface="+mn-cs"/>
          </a:endParaRPr>
        </a:p>
      </dsp:txBody>
      <dsp:txXfrm>
        <a:off x="120424" y="388602"/>
        <a:ext cx="1524547" cy="186466"/>
      </dsp:txXfrm>
    </dsp:sp>
    <dsp:sp modelId="{3A67F2B6-AB84-470E-BE9D-E94863B8B30E}">
      <dsp:nvSpPr>
        <dsp:cNvPr id="0" name=""/>
        <dsp:cNvSpPr/>
      </dsp:nvSpPr>
      <dsp:spPr>
        <a:xfrm>
          <a:off x="0" y="799355"/>
          <a:ext cx="2206745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CBB3DA-1C03-4028-A3D0-596519172D29}">
      <dsp:nvSpPr>
        <dsp:cNvPr id="0" name=""/>
        <dsp:cNvSpPr/>
      </dsp:nvSpPr>
      <dsp:spPr>
        <a:xfrm>
          <a:off x="108234" y="698519"/>
          <a:ext cx="1544721" cy="206640"/>
        </a:xfrm>
        <a:prstGeom prst="round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87" tIns="0" rIns="58387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en-US" sz="1200" kern="1200" dirty="0">
              <a:solidFill>
                <a:sysClr val="windowText" lastClr="000000"/>
              </a:solidFill>
              <a:latin typeface="Palatino Linotype" panose="02040502050505030304"/>
              <a:ea typeface="+mn-ea"/>
              <a:cs typeface="+mn-cs"/>
            </a:rPr>
            <a:t>Household Size: </a:t>
          </a:r>
          <a:r>
            <a:rPr lang="en-US" sz="1200" b="1" kern="1200" dirty="0">
              <a:solidFill>
                <a:sysClr val="windowText" lastClr="000000"/>
              </a:solidFill>
              <a:latin typeface="Palatino Linotype" panose="02040502050505030304"/>
              <a:ea typeface="+mn-ea"/>
              <a:cs typeface="+mn-cs"/>
            </a:rPr>
            <a:t>3</a:t>
          </a:r>
        </a:p>
      </dsp:txBody>
      <dsp:txXfrm>
        <a:off x="118321" y="708606"/>
        <a:ext cx="1524547" cy="186466"/>
      </dsp:txXfrm>
    </dsp:sp>
    <dsp:sp modelId="{0E933A75-D43A-4B93-A0C1-FBA4D399594F}">
      <dsp:nvSpPr>
        <dsp:cNvPr id="0" name=""/>
        <dsp:cNvSpPr/>
      </dsp:nvSpPr>
      <dsp:spPr>
        <a:xfrm>
          <a:off x="0" y="1116875"/>
          <a:ext cx="2206745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E58F70-2DF4-4509-8350-B67D19EE4E33}">
      <dsp:nvSpPr>
        <dsp:cNvPr id="0" name=""/>
        <dsp:cNvSpPr/>
      </dsp:nvSpPr>
      <dsp:spPr>
        <a:xfrm>
          <a:off x="110337" y="1013555"/>
          <a:ext cx="1544721" cy="206640"/>
        </a:xfrm>
        <a:prstGeom prst="round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87" tIns="0" rIns="58387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Income: </a:t>
          </a:r>
          <a:r>
            <a: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$105,000</a:t>
          </a:r>
        </a:p>
      </dsp:txBody>
      <dsp:txXfrm>
        <a:off x="120424" y="1023642"/>
        <a:ext cx="1524547" cy="18646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44879-BD55-45E0-AEAF-B7271C583EB3}">
      <dsp:nvSpPr>
        <dsp:cNvPr id="0" name=""/>
        <dsp:cNvSpPr/>
      </dsp:nvSpPr>
      <dsp:spPr>
        <a:xfrm>
          <a:off x="0" y="181124"/>
          <a:ext cx="2354662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DC896B-A500-4F58-B40C-5B0020FCBDF8}">
      <dsp:nvSpPr>
        <dsp:cNvPr id="0" name=""/>
        <dsp:cNvSpPr/>
      </dsp:nvSpPr>
      <dsp:spPr>
        <a:xfrm>
          <a:off x="109901" y="80950"/>
          <a:ext cx="1648263" cy="206640"/>
        </a:xfrm>
        <a:prstGeom prst="round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00" tIns="0" rIns="62300" bIns="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Sales Price: </a:t>
          </a:r>
          <a:r>
            <a: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$500,000 </a:t>
          </a:r>
        </a:p>
      </dsp:txBody>
      <dsp:txXfrm>
        <a:off x="119988" y="91037"/>
        <a:ext cx="1628089" cy="186466"/>
      </dsp:txXfrm>
    </dsp:sp>
    <dsp:sp modelId="{31ECEE2B-B5C8-427A-B90C-59FE65FC38A7}">
      <dsp:nvSpPr>
        <dsp:cNvPr id="0" name=""/>
        <dsp:cNvSpPr/>
      </dsp:nvSpPr>
      <dsp:spPr>
        <a:xfrm>
          <a:off x="0" y="498645"/>
          <a:ext cx="2354662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2CDECA-A0D7-42BF-9380-1C5F028055E4}">
      <dsp:nvSpPr>
        <dsp:cNvPr id="0" name=""/>
        <dsp:cNvSpPr/>
      </dsp:nvSpPr>
      <dsp:spPr>
        <a:xfrm>
          <a:off x="117733" y="395324"/>
          <a:ext cx="1648263" cy="206640"/>
        </a:xfrm>
        <a:prstGeom prst="round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00" tIns="0" rIns="623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Credit Score: </a:t>
          </a:r>
          <a:r>
            <a: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660</a:t>
          </a:r>
          <a:endParaRPr lang="en-US" sz="1200" b="1" kern="1200" dirty="0">
            <a:solidFill>
              <a:sysClr val="window" lastClr="FFFFFF"/>
            </a:solidFill>
            <a:latin typeface="Palatino Linotype" panose="02040502050505030304"/>
            <a:ea typeface="+mn-ea"/>
            <a:cs typeface="+mn-cs"/>
          </a:endParaRPr>
        </a:p>
      </dsp:txBody>
      <dsp:txXfrm>
        <a:off x="127820" y="405411"/>
        <a:ext cx="1628089" cy="186466"/>
      </dsp:txXfrm>
    </dsp:sp>
    <dsp:sp modelId="{3A67F2B6-AB84-470E-BE9D-E94863B8B30E}">
      <dsp:nvSpPr>
        <dsp:cNvPr id="0" name=""/>
        <dsp:cNvSpPr/>
      </dsp:nvSpPr>
      <dsp:spPr>
        <a:xfrm>
          <a:off x="0" y="816165"/>
          <a:ext cx="2354662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CBB3DA-1C03-4028-A3D0-596519172D29}">
      <dsp:nvSpPr>
        <dsp:cNvPr id="0" name=""/>
        <dsp:cNvSpPr/>
      </dsp:nvSpPr>
      <dsp:spPr>
        <a:xfrm>
          <a:off x="115489" y="715328"/>
          <a:ext cx="1648263" cy="206640"/>
        </a:xfrm>
        <a:prstGeom prst="round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00" tIns="0" rIns="623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en-US" sz="1200" kern="1200" dirty="0">
              <a:solidFill>
                <a:sysClr val="windowText" lastClr="000000"/>
              </a:solidFill>
              <a:latin typeface="Palatino Linotype" panose="02040502050505030304"/>
              <a:ea typeface="+mn-ea"/>
              <a:cs typeface="+mn-cs"/>
            </a:rPr>
            <a:t>Household Size: </a:t>
          </a:r>
          <a:r>
            <a:rPr lang="en-US" sz="1200" b="1" kern="1200" dirty="0">
              <a:solidFill>
                <a:sysClr val="windowText" lastClr="000000"/>
              </a:solidFill>
              <a:latin typeface="Palatino Linotype" panose="02040502050505030304"/>
              <a:ea typeface="+mn-ea"/>
              <a:cs typeface="+mn-cs"/>
            </a:rPr>
            <a:t>3</a:t>
          </a:r>
        </a:p>
      </dsp:txBody>
      <dsp:txXfrm>
        <a:off x="125576" y="725415"/>
        <a:ext cx="1628089" cy="186466"/>
      </dsp:txXfrm>
    </dsp:sp>
    <dsp:sp modelId="{0E933A75-D43A-4B93-A0C1-FBA4D399594F}">
      <dsp:nvSpPr>
        <dsp:cNvPr id="0" name=""/>
        <dsp:cNvSpPr/>
      </dsp:nvSpPr>
      <dsp:spPr>
        <a:xfrm>
          <a:off x="0" y="1133685"/>
          <a:ext cx="2354662" cy="176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5875" cap="flat" cmpd="sng" algn="ctr">
          <a:solidFill>
            <a:srgbClr val="5FA534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E58F70-2DF4-4509-8350-B67D19EE4E33}">
      <dsp:nvSpPr>
        <dsp:cNvPr id="0" name=""/>
        <dsp:cNvSpPr/>
      </dsp:nvSpPr>
      <dsp:spPr>
        <a:xfrm>
          <a:off x="117733" y="1030365"/>
          <a:ext cx="1648263" cy="206640"/>
        </a:xfrm>
        <a:prstGeom prst="round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rgbClr val="2FB6C6">
              <a:lumMod val="40000"/>
              <a:lumOff val="6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00" tIns="0" rIns="623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Income: </a:t>
          </a:r>
          <a:r>
            <a: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Arial" panose="020B0604020202020204" pitchFamily="34" charset="0"/>
            </a:rPr>
            <a:t>$105,000</a:t>
          </a:r>
        </a:p>
      </dsp:txBody>
      <dsp:txXfrm>
        <a:off x="127820" y="1040452"/>
        <a:ext cx="1628089" cy="18646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024FA1-6125-4298-8E90-6320E60DB44C}">
      <dsp:nvSpPr>
        <dsp:cNvPr id="0" name=""/>
        <dsp:cNvSpPr/>
      </dsp:nvSpPr>
      <dsp:spPr>
        <a:xfrm>
          <a:off x="0" y="0"/>
          <a:ext cx="6278118" cy="96011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All adult household members Complete Homebuyer Education	</a:t>
          </a:r>
        </a:p>
      </dsp:txBody>
      <dsp:txXfrm>
        <a:off x="28121" y="28121"/>
        <a:ext cx="5129740" cy="903877"/>
      </dsp:txXfrm>
    </dsp:sp>
    <dsp:sp modelId="{ACEF1A96-F05D-4E8E-A566-47352B959AF5}">
      <dsp:nvSpPr>
        <dsp:cNvPr id="0" name=""/>
        <dsp:cNvSpPr/>
      </dsp:nvSpPr>
      <dsp:spPr>
        <a:xfrm>
          <a:off x="468820" y="1093469"/>
          <a:ext cx="6278118" cy="960119"/>
        </a:xfrm>
        <a:prstGeom prst="roundRect">
          <a:avLst>
            <a:gd name="adj" fmla="val 10000"/>
          </a:avLst>
        </a:prstGeom>
        <a:solidFill>
          <a:schemeClr val="accent5">
            <a:hueOff val="-277065"/>
            <a:satOff val="-183"/>
            <a:lumOff val="2892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Borrowers obtain 1</a:t>
          </a:r>
          <a:r>
            <a:rPr lang="en-US" sz="1600" kern="1200" baseline="30000" dirty="0">
              <a:latin typeface="Calibri" panose="020F0502020204030204" pitchFamily="34" charset="0"/>
              <a:cs typeface="Calibri" panose="020F0502020204030204" pitchFamily="34" charset="0"/>
            </a:rPr>
            <a:t>st</a:t>
          </a: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 Trust Pre-Approval from Virginia Housing Approved Lender</a:t>
          </a:r>
        </a:p>
      </dsp:txBody>
      <dsp:txXfrm>
        <a:off x="496941" y="1121590"/>
        <a:ext cx="5128977" cy="903877"/>
      </dsp:txXfrm>
    </dsp:sp>
    <dsp:sp modelId="{11B32D19-2E49-415A-98BB-1810F67509E1}">
      <dsp:nvSpPr>
        <dsp:cNvPr id="0" name=""/>
        <dsp:cNvSpPr/>
      </dsp:nvSpPr>
      <dsp:spPr>
        <a:xfrm>
          <a:off x="937640" y="2186938"/>
          <a:ext cx="6278118" cy="960119"/>
        </a:xfrm>
        <a:prstGeom prst="roundRect">
          <a:avLst>
            <a:gd name="adj" fmla="val 10000"/>
          </a:avLst>
        </a:prstGeom>
        <a:solidFill>
          <a:schemeClr val="accent5">
            <a:hueOff val="-554130"/>
            <a:satOff val="-367"/>
            <a:lumOff val="5784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Complete MIPAP Pre-Approval Application and gather required supporting documents (listed in application)</a:t>
          </a:r>
        </a:p>
      </dsp:txBody>
      <dsp:txXfrm>
        <a:off x="965761" y="2215059"/>
        <a:ext cx="5128977" cy="903877"/>
      </dsp:txXfrm>
    </dsp:sp>
    <dsp:sp modelId="{88EBFB80-31E8-4211-A3D7-929C050B9119}">
      <dsp:nvSpPr>
        <dsp:cNvPr id="0" name=""/>
        <dsp:cNvSpPr/>
      </dsp:nvSpPr>
      <dsp:spPr>
        <a:xfrm>
          <a:off x="1406461" y="3280408"/>
          <a:ext cx="6278118" cy="960119"/>
        </a:xfrm>
        <a:prstGeom prst="roundRect">
          <a:avLst>
            <a:gd name="adj" fmla="val 10000"/>
          </a:avLst>
        </a:prstGeom>
        <a:solidFill>
          <a:schemeClr val="accent5">
            <a:hueOff val="-831195"/>
            <a:satOff val="-550"/>
            <a:lumOff val="8677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Contact Housing Division to request access to upload application and supporting documents to secure document portal</a:t>
          </a:r>
        </a:p>
      </dsp:txBody>
      <dsp:txXfrm>
        <a:off x="1434582" y="3308529"/>
        <a:ext cx="5128977" cy="903877"/>
      </dsp:txXfrm>
    </dsp:sp>
    <dsp:sp modelId="{0F4767F5-3DF3-481B-91F0-C7E7108BCF24}">
      <dsp:nvSpPr>
        <dsp:cNvPr id="0" name=""/>
        <dsp:cNvSpPr/>
      </dsp:nvSpPr>
      <dsp:spPr>
        <a:xfrm>
          <a:off x="1875281" y="4373877"/>
          <a:ext cx="6278118" cy="960119"/>
        </a:xfrm>
        <a:prstGeom prst="roundRect">
          <a:avLst>
            <a:gd name="adj" fmla="val 10000"/>
          </a:avLst>
        </a:prstGeom>
        <a:solidFill>
          <a:schemeClr val="accent4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Application Review may take up to </a:t>
          </a:r>
          <a:r>
            <a:rPr lang="en-US" sz="1600" b="1" kern="1200" dirty="0">
              <a:latin typeface="Calibri" panose="020F0502020204030204" pitchFamily="34" charset="0"/>
              <a:cs typeface="Calibri" panose="020F0502020204030204" pitchFamily="34" charset="0"/>
            </a:rPr>
            <a:t>60 days</a:t>
          </a:r>
        </a:p>
      </dsp:txBody>
      <dsp:txXfrm>
        <a:off x="1903402" y="4401998"/>
        <a:ext cx="5128977" cy="903877"/>
      </dsp:txXfrm>
    </dsp:sp>
    <dsp:sp modelId="{DEC9A4AA-CB3E-4CC2-9B79-5084CFB0F51C}">
      <dsp:nvSpPr>
        <dsp:cNvPr id="0" name=""/>
        <dsp:cNvSpPr/>
      </dsp:nvSpPr>
      <dsp:spPr>
        <a:xfrm>
          <a:off x="5654040" y="701420"/>
          <a:ext cx="624077" cy="62407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794457" y="701420"/>
        <a:ext cx="343243" cy="469618"/>
      </dsp:txXfrm>
    </dsp:sp>
    <dsp:sp modelId="{AF86ACE9-C0F1-4CFA-8DCC-468056C6D460}">
      <dsp:nvSpPr>
        <dsp:cNvPr id="0" name=""/>
        <dsp:cNvSpPr/>
      </dsp:nvSpPr>
      <dsp:spPr>
        <a:xfrm>
          <a:off x="6122860" y="1794889"/>
          <a:ext cx="624077" cy="62407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495708"/>
            <a:satOff val="7260"/>
            <a:lumOff val="914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263277" y="1794889"/>
        <a:ext cx="343243" cy="469618"/>
      </dsp:txXfrm>
    </dsp:sp>
    <dsp:sp modelId="{3D988CA4-29CC-44B7-91E3-10A0A144F599}">
      <dsp:nvSpPr>
        <dsp:cNvPr id="0" name=""/>
        <dsp:cNvSpPr/>
      </dsp:nvSpPr>
      <dsp:spPr>
        <a:xfrm>
          <a:off x="6591681" y="2872357"/>
          <a:ext cx="624077" cy="62407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991416"/>
            <a:satOff val="14521"/>
            <a:lumOff val="1828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732098" y="2872357"/>
        <a:ext cx="343243" cy="469618"/>
      </dsp:txXfrm>
    </dsp:sp>
    <dsp:sp modelId="{4669980C-BD7C-413E-90FA-D5B6DBA84333}">
      <dsp:nvSpPr>
        <dsp:cNvPr id="0" name=""/>
        <dsp:cNvSpPr/>
      </dsp:nvSpPr>
      <dsp:spPr>
        <a:xfrm>
          <a:off x="7060501" y="3976494"/>
          <a:ext cx="624077" cy="62407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487124"/>
            <a:satOff val="21781"/>
            <a:lumOff val="2742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200918" y="3976494"/>
        <a:ext cx="343243" cy="4696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2227E-2F2C-42FB-A3E7-9EC14A9EEDCF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C8E9C-5E65-4DBE-8571-5B4BAC1FC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06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526A05-AD7A-42C6-ADAE-99F3706C60A6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99136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6D0F13-6380-42F6-B7C5-4582CA1971F6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01488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6D0F13-6380-42F6-B7C5-4582CA1971F6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8363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6D0F13-6380-42F6-B7C5-4582CA1971F6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2569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6D0F13-6380-42F6-B7C5-4582CA1971F6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4577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E6E656-6167-4B00-BFC4-2CD4D1D3E380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92609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6D0F13-6380-42F6-B7C5-4582CA1971F6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084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6D0F13-6380-42F6-B7C5-4582CA1971F6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0439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6D0F13-6380-42F6-B7C5-4582CA1971F6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575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6D0F13-6380-42F6-B7C5-4582CA1971F6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3850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6D0F13-6380-42F6-B7C5-4582CA1971F6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908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6D0F13-6380-42F6-B7C5-4582CA1971F6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175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6D0F13-6380-42F6-B7C5-4582CA1971F6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05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6D0F13-6380-42F6-B7C5-4582CA1971F6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3145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6D0F13-6380-42F6-B7C5-4582CA1971F6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4852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4243" y="802300"/>
            <a:ext cx="7382203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04243" y="3531206"/>
            <a:ext cx="7382203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04242" y="329309"/>
            <a:ext cx="4005905" cy="309201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12938" y="798973"/>
            <a:ext cx="1069340" cy="503578"/>
          </a:xfrm>
        </p:spPr>
        <p:txBody>
          <a:bodyPr/>
          <a:lstStyle/>
          <a:p>
            <a:pPr>
              <a:defRPr/>
            </a:pPr>
            <a:fld id="{9490A925-7EB4-4EE6-AF72-319E4B40AF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088685" y="798974"/>
            <a:ext cx="0" cy="254475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53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CF56C-094B-4806-9586-4375496067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828916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rlington_logo_white.gif">
            <a:extLst>
              <a:ext uri="{FF2B5EF4-FFF2-40B4-BE49-F238E27FC236}">
                <a16:creationId xmlns:a16="http://schemas.microsoft.com/office/drawing/2014/main" id="{6277E7FE-08B5-4023-8D17-51DE3C8258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0" y="6019800"/>
            <a:ext cx="177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941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24038" y="881269"/>
            <a:ext cx="1470703" cy="457759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47218" y="881269"/>
            <a:ext cx="6945564" cy="45775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1BE0D-0F23-47A5-8824-44894AAD2D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224037" y="719273"/>
            <a:ext cx="1462408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1895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9BF35-958F-4A52-9107-BA38E00D1E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" name="Picture 9" descr="Arlington_logo_whit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0" y="6019800"/>
            <a:ext cx="177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6956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CAFC9287-E689-4310-8096-8547047DEC0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0" y="6019800"/>
            <a:ext cx="1778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29">
            <a:extLst>
              <a:ext uri="{FF2B5EF4-FFF2-40B4-BE49-F238E27FC236}">
                <a16:creationId xmlns:a16="http://schemas.microsoft.com/office/drawing/2014/main" id="{441A4398-4EDE-4E27-B19E-793B1DE012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18">
            <a:extLst>
              <a:ext uri="{FF2B5EF4-FFF2-40B4-BE49-F238E27FC236}">
                <a16:creationId xmlns:a16="http://schemas.microsoft.com/office/drawing/2014/main" id="{97C582D2-26A0-4CDE-9BC4-29AA03D5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26">
            <a:extLst>
              <a:ext uri="{FF2B5EF4-FFF2-40B4-BE49-F238E27FC236}">
                <a16:creationId xmlns:a16="http://schemas.microsoft.com/office/drawing/2014/main" id="{EDC9B976-304E-42E5-A819-1E9D4F751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58654E5-F7B4-4890-8B2D-4536CC97ED6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96166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9BF35-958F-4A52-9107-BA38E00D1E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" name="Picture 9" descr="Arlington_logo_whit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0" y="6019800"/>
            <a:ext cx="177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923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9BF35-958F-4A52-9107-BA38E00D1E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" name="Picture 9" descr="Arlington_logo_whit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0" y="6019800"/>
            <a:ext cx="177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40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CC9FE-49FB-4C2C-966A-06A09B7D26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828916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rlington_logo_white.gif">
            <a:extLst>
              <a:ext uri="{FF2B5EF4-FFF2-40B4-BE49-F238E27FC236}">
                <a16:creationId xmlns:a16="http://schemas.microsoft.com/office/drawing/2014/main" id="{95CD816C-175B-49CE-9532-BD0DECE1D1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0" y="6019800"/>
            <a:ext cx="177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058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215" y="1756130"/>
            <a:ext cx="7366775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217" y="3806197"/>
            <a:ext cx="7366775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E0B03-E299-4E99-B313-D7DA4F3C0A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828916" y="798974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rlington_logo_white.gif">
            <a:extLst>
              <a:ext uri="{FF2B5EF4-FFF2-40B4-BE49-F238E27FC236}">
                <a16:creationId xmlns:a16="http://schemas.microsoft.com/office/drawing/2014/main" id="{50B75A4D-FA68-4D0C-BD10-00B6575BDB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0" y="6019800"/>
            <a:ext cx="177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9508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218" y="804891"/>
            <a:ext cx="8639228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47216" y="2013936"/>
            <a:ext cx="4106253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0191" y="2013937"/>
            <a:ext cx="4106253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EEE846-6FF9-4DCA-A5EC-89809C36FA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828916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rlington_logo_white.gif">
            <a:extLst>
              <a:ext uri="{FF2B5EF4-FFF2-40B4-BE49-F238E27FC236}">
                <a16:creationId xmlns:a16="http://schemas.microsoft.com/office/drawing/2014/main" id="{A1416E0E-D657-4A9A-A3F1-1E2C6000C5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0" y="6019800"/>
            <a:ext cx="177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745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218" y="804165"/>
            <a:ext cx="8639229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218" y="2019551"/>
            <a:ext cx="4106253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47218" y="2824271"/>
            <a:ext cx="4106253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0190" y="2023005"/>
            <a:ext cx="4106255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0190" y="2821491"/>
            <a:ext cx="4106255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90A925-7EB4-4EE6-AF72-319E4B40AF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828916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276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4E674-E2F5-4677-9321-98460F04E5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916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9" descr="Arlington_logo_white.gif">
            <a:extLst>
              <a:ext uri="{FF2B5EF4-FFF2-40B4-BE49-F238E27FC236}">
                <a16:creationId xmlns:a16="http://schemas.microsoft.com/office/drawing/2014/main" id="{696846C9-F74B-417C-BF92-E8D5918BD62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0" y="6019800"/>
            <a:ext cx="177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730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CAAAB-735F-48B6-A543-73F771B9C3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4" descr="Arlington_logo_white.gif">
            <a:extLst>
              <a:ext uri="{FF2B5EF4-FFF2-40B4-BE49-F238E27FC236}">
                <a16:creationId xmlns:a16="http://schemas.microsoft.com/office/drawing/2014/main" id="{A58B4F13-5450-4C7B-BA61-3A31924DA15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0" y="6019800"/>
            <a:ext cx="177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552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142" y="798973"/>
            <a:ext cx="310618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2208" y="798974"/>
            <a:ext cx="5104237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7217" y="3205493"/>
            <a:ext cx="3107997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397DF-DBAA-43E0-B5AD-8ACDD54A8F0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828916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rlington_logo_white.gif">
            <a:extLst>
              <a:ext uri="{FF2B5EF4-FFF2-40B4-BE49-F238E27FC236}">
                <a16:creationId xmlns:a16="http://schemas.microsoft.com/office/drawing/2014/main" id="{B4BF8DAE-BE25-46BF-869A-626599EE16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0" y="6019800"/>
            <a:ext cx="177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483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662002" y="482172"/>
            <a:ext cx="4681849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8268" y="1129513"/>
            <a:ext cx="4203843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20171" y="1122544"/>
            <a:ext cx="2979997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7217" y="3145992"/>
            <a:ext cx="4197820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47216" y="5469858"/>
            <a:ext cx="4204896" cy="32012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48337" y="318642"/>
            <a:ext cx="42037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B0138E-8441-416A-AE29-7400DBAD4D6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828916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rlington_logo_white.gif">
            <a:extLst>
              <a:ext uri="{FF2B5EF4-FFF2-40B4-BE49-F238E27FC236}">
                <a16:creationId xmlns:a16="http://schemas.microsoft.com/office/drawing/2014/main" id="{AFB7AEF6-B4C6-4955-87D4-EC6F0CBEE9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0" y="6019800"/>
            <a:ext cx="177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746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NUL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12192000" cy="414732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7"/>
          <a:srcRect t="2873" b="-2873"/>
          <a:stretch/>
        </p:blipFill>
        <p:spPr>
          <a:xfrm>
            <a:off x="0" y="6163056"/>
            <a:ext cx="12192000" cy="71550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47218" y="804521"/>
            <a:ext cx="863922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218" y="2015734"/>
            <a:ext cx="863922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28723" y="330370"/>
            <a:ext cx="3157723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47218" y="329309"/>
            <a:ext cx="525610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0" y="798973"/>
            <a:ext cx="1060995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490A925-7EB4-4EE6-AF72-319E4B40AF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7127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rlington_logo_white.gif">
            <a:extLst>
              <a:ext uri="{FF2B5EF4-FFF2-40B4-BE49-F238E27FC236}">
                <a16:creationId xmlns:a16="http://schemas.microsoft.com/office/drawing/2014/main" id="{5983EA5C-B04F-45F6-8F2B-41DC58FC8041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0160000" y="6019800"/>
            <a:ext cx="177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380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mailto:homeownership@arlingtonva.u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irginiahousing.com/" TargetMode="External"/><Relationship Id="rId4" Type="http://schemas.openxmlformats.org/officeDocument/2006/relationships/hyperlink" Target="http://www.arlingtonva.us/Government/Programs/Housing/Get-Help/Home-Ownership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mailto:asbrown@arlingtonva.us" TargetMode="Externa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10" Type="http://schemas.openxmlformats.org/officeDocument/2006/relationships/hyperlink" Target="https://nam11.safelinks.protection.outlook.com/?url=https%3A%2F%2Fwww.arlingtonva.us%2Fhomeownership&amp;data=05%7C01%7CASbrown%40arlingtonva.us%7Ce2979a44fd1449296ff308db5607d8a2%7C803548041fdf428e9f5f5091e994cf54%7C0%7C0%7C638198363939504316%7CUnknown%7CTWFpbGZsb3d8eyJWIjoiMC4wLjAwMDAiLCJQIjoiV2luMzIiLCJBTiI6Ik1haWwiLCJXVCI6Mn0%3D%7C3000%7C%7C%7C&amp;sdata=XLYcsqVFbLJyZnqo7JIWczqOOpjV%2B5I%2F4n%2BicezMqbU%3D&amp;reserved=0" TargetMode="External"/><Relationship Id="rId4" Type="http://schemas.openxmlformats.org/officeDocument/2006/relationships/diagramLayout" Target="../diagrams/layout12.xml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5"/>
          <p:cNvSpPr txBox="1">
            <a:spLocks noChangeArrowheads="1"/>
          </p:cNvSpPr>
          <p:nvPr/>
        </p:nvSpPr>
        <p:spPr bwMode="auto">
          <a:xfrm>
            <a:off x="1752599" y="347862"/>
            <a:ext cx="8686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/>
            <a:endParaRPr lang="en-US" sz="2400" b="1" dirty="0">
              <a:solidFill>
                <a:srgbClr val="0070C0"/>
              </a:solidFill>
              <a:latin typeface="Century Gothic" pitchFamily="34" charset="0"/>
            </a:endParaRPr>
          </a:p>
          <a:p>
            <a:pPr algn="ctr" defTabSz="457200"/>
            <a:r>
              <a:rPr lang="en-US" sz="3200" b="1" dirty="0">
                <a:solidFill>
                  <a:srgbClr val="236797"/>
                </a:solidFill>
                <a:latin typeface="Arial Nova Light" panose="020B0304020202020204" pitchFamily="34" charset="0"/>
              </a:rPr>
              <a:t>Arlington County </a:t>
            </a:r>
          </a:p>
          <a:p>
            <a:pPr algn="ctr" defTabSz="457200"/>
            <a:r>
              <a:rPr lang="en-US" sz="2400" b="1" i="1" dirty="0">
                <a:solidFill>
                  <a:srgbClr val="236797"/>
                </a:solidFill>
                <a:latin typeface="Arial Nova Light" panose="020B0304020202020204" pitchFamily="34" charset="0"/>
              </a:rPr>
              <a:t>Homeownership Programs</a:t>
            </a:r>
            <a:endParaRPr lang="en-US" sz="2000" b="1" dirty="0">
              <a:solidFill>
                <a:srgbClr val="0070C0"/>
              </a:solidFill>
              <a:latin typeface="Century Gothic" pitchFamily="34" charset="0"/>
            </a:endParaRPr>
          </a:p>
          <a:p>
            <a:pPr defTabSz="457200"/>
            <a:endParaRPr lang="en-US" sz="1000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pic>
        <p:nvPicPr>
          <p:cNvPr id="8" name="Picture 7" descr="Text, logo&#10;&#10;Description automatically generated">
            <a:extLst>
              <a:ext uri="{FF2B5EF4-FFF2-40B4-BE49-F238E27FC236}">
                <a16:creationId xmlns:a16="http://schemas.microsoft.com/office/drawing/2014/main" id="{CA53343F-8D65-4CEC-9814-C4598BF405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5335" y="6166485"/>
            <a:ext cx="1711728" cy="503182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F9FD988E-D497-4443-A056-744E71E90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1905000"/>
            <a:ext cx="6096000" cy="2971800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5">
            <a:extLst>
              <a:ext uri="{FF2B5EF4-FFF2-40B4-BE49-F238E27FC236}">
                <a16:creationId xmlns:a16="http://schemas.microsoft.com/office/drawing/2014/main" id="{D80CD3CF-4D75-4A0F-8F85-FF1D124AB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9217" y="4725035"/>
            <a:ext cx="410596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/>
            <a:endParaRPr lang="en-US" sz="2400" b="1" dirty="0">
              <a:solidFill>
                <a:srgbClr val="0070C0"/>
              </a:solidFill>
              <a:latin typeface="Century Gothic" pitchFamily="34" charset="0"/>
            </a:endParaRPr>
          </a:p>
          <a:p>
            <a:pPr algn="ctr" defTabSz="457200"/>
            <a:r>
              <a:rPr lang="en-US" sz="18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Northern Virginia Association of Realtors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457200"/>
            <a:endParaRPr lang="en-US" b="1" dirty="0">
              <a:solidFill>
                <a:srgbClr val="1EAA85"/>
              </a:solidFill>
              <a:latin typeface="Arial Nova Light" panose="020B0304020202020204" pitchFamily="34" charset="0"/>
            </a:endParaRPr>
          </a:p>
          <a:p>
            <a:pPr algn="ctr" defTabSz="457200"/>
            <a:r>
              <a:rPr lang="en-US" b="1" dirty="0">
                <a:solidFill>
                  <a:srgbClr val="1EAA85"/>
                </a:solidFill>
                <a:latin typeface="Arial Nova Light" panose="020B0304020202020204" pitchFamily="34" charset="0"/>
              </a:rPr>
              <a:t>June 29, 2023</a:t>
            </a:r>
          </a:p>
          <a:p>
            <a:pPr algn="ctr" defTabSz="457200"/>
            <a:endParaRPr lang="en-US" b="1" i="1" dirty="0">
              <a:solidFill>
                <a:srgbClr val="1EAA85"/>
              </a:solidFill>
              <a:latin typeface="Arial Nova Light" panose="020B0304020202020204" pitchFamily="34" charset="0"/>
            </a:endParaRPr>
          </a:p>
          <a:p>
            <a:pPr algn="ctr" defTabSz="457200"/>
            <a:endParaRPr lang="en-US" sz="2000" b="1" dirty="0">
              <a:solidFill>
                <a:srgbClr val="0070C0"/>
              </a:solidFill>
              <a:latin typeface="Century Gothic" pitchFamily="34" charset="0"/>
            </a:endParaRPr>
          </a:p>
          <a:p>
            <a:pPr defTabSz="457200"/>
            <a:endParaRPr lang="en-US" sz="1000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828800" y="838200"/>
            <a:ext cx="8534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05000" y="463020"/>
            <a:ext cx="8610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1600" b="1" dirty="0">
                <a:solidFill>
                  <a:srgbClr val="415588">
                    <a:lumMod val="75000"/>
                  </a:srgb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MIPAP + Virginia Housing 1</a:t>
            </a:r>
            <a:r>
              <a:rPr lang="en-US" sz="1600" b="1" baseline="30000" dirty="0">
                <a:solidFill>
                  <a:srgbClr val="415588">
                    <a:lumMod val="75000"/>
                  </a:srgb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st</a:t>
            </a:r>
            <a:r>
              <a:rPr lang="en-US" sz="1600" b="1" dirty="0">
                <a:solidFill>
                  <a:srgbClr val="415588">
                    <a:lumMod val="75000"/>
                  </a:srgb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 + SPARC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160E915-5958-1638-7304-39B86A1695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6370280"/>
              </p:ext>
            </p:extLst>
          </p:nvPr>
        </p:nvGraphicFramePr>
        <p:xfrm>
          <a:off x="126320" y="972070"/>
          <a:ext cx="2354662" cy="1387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B2080C8-E500-3327-224E-094708E2D3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800741"/>
              </p:ext>
            </p:extLst>
          </p:nvPr>
        </p:nvGraphicFramePr>
        <p:xfrm>
          <a:off x="3126439" y="1185582"/>
          <a:ext cx="766482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772">
                  <a:extLst>
                    <a:ext uri="{9D8B030D-6E8A-4147-A177-3AD203B41FA5}">
                      <a16:colId xmlns:a16="http://schemas.microsoft.com/office/drawing/2014/main" val="3372166962"/>
                    </a:ext>
                  </a:extLst>
                </a:gridCol>
                <a:gridCol w="2494054">
                  <a:extLst>
                    <a:ext uri="{9D8B030D-6E8A-4147-A177-3AD203B41FA5}">
                      <a16:colId xmlns:a16="http://schemas.microsoft.com/office/drawing/2014/main" val="2569044566"/>
                    </a:ext>
                  </a:extLst>
                </a:gridCol>
              </a:tblGrid>
              <a:tr h="221264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 of Purchase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900731"/>
                  </a:ext>
                </a:extLst>
              </a:tr>
              <a:tr h="221264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Purchase Price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224608"/>
                  </a:ext>
                </a:extLst>
              </a:tr>
              <a:tr h="221264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 Costs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Prepaids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$15,707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879413"/>
                  </a:ext>
                </a:extLst>
              </a:tr>
              <a:tr h="221264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Mortgage @ </a:t>
                      </a:r>
                      <a:r>
                        <a:rPr lang="en-US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$400,000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09017"/>
                  </a:ext>
                </a:extLst>
              </a:tr>
              <a:tr h="221264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Arlington MIPAP Silent 2nd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$112,500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47684"/>
                  </a:ext>
                </a:extLst>
              </a:tr>
              <a:tr h="221264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855642"/>
                  </a:ext>
                </a:extLst>
              </a:tr>
              <a:tr h="221264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277012"/>
                  </a:ext>
                </a:extLst>
              </a:tr>
              <a:tr h="221264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Funds Required at Closing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8E4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$5,000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8E4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42859"/>
                  </a:ext>
                </a:extLst>
              </a:tr>
              <a:tr h="2723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Savings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$25,707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11135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E32BF77-A225-D26D-D550-F6B3A0165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656636"/>
              </p:ext>
            </p:extLst>
          </p:nvPr>
        </p:nvGraphicFramePr>
        <p:xfrm>
          <a:off x="3640500" y="4047564"/>
          <a:ext cx="6636703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5496">
                  <a:extLst>
                    <a:ext uri="{9D8B030D-6E8A-4147-A177-3AD203B41FA5}">
                      <a16:colId xmlns:a16="http://schemas.microsoft.com/office/drawing/2014/main" val="3372166962"/>
                    </a:ext>
                  </a:extLst>
                </a:gridCol>
                <a:gridCol w="2801207">
                  <a:extLst>
                    <a:ext uri="{9D8B030D-6E8A-4147-A177-3AD203B41FA5}">
                      <a16:colId xmlns:a16="http://schemas.microsoft.com/office/drawing/2014/main" val="2569044566"/>
                    </a:ext>
                  </a:extLst>
                </a:gridCol>
              </a:tblGrid>
              <a:tr h="262076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Housing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Payment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900731"/>
                  </a:ext>
                </a:extLst>
              </a:tr>
              <a:tr h="262076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I</a:t>
                      </a:r>
                      <a:endParaRPr lang="en-US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$2,496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224608"/>
                  </a:ext>
                </a:extLst>
              </a:tr>
              <a:tr h="262076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Taxes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Insurance/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$528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879413"/>
                  </a:ext>
                </a:extLst>
              </a:tr>
              <a:tr h="262076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</a:t>
                      </a:r>
                      <a:endParaRPr lang="en-US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834178"/>
                  </a:ext>
                </a:extLst>
              </a:tr>
              <a:tr h="262076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Condo Fee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8E4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8E4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462374"/>
                  </a:ext>
                </a:extLst>
              </a:tr>
              <a:tr h="26207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8E4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$3,624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8E4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47684"/>
                  </a:ext>
                </a:extLst>
              </a:tr>
              <a:tr h="3225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Savings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$1,337.00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842609"/>
                  </a:ext>
                </a:extLst>
              </a:tr>
              <a:tr h="3225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Yearly Savings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$16,050.00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599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1882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828800" y="838200"/>
            <a:ext cx="8534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05000" y="499646"/>
            <a:ext cx="8610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1600" b="1" dirty="0">
                <a:solidFill>
                  <a:srgbClr val="415588">
                    <a:lumMod val="75000"/>
                  </a:srgb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Applying for MIPAP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2796437-17A3-9BFD-1057-32291D6152CA}"/>
              </a:ext>
            </a:extLst>
          </p:cNvPr>
          <p:cNvGraphicFramePr/>
          <p:nvPr/>
        </p:nvGraphicFramePr>
        <p:xfrm>
          <a:off x="2209800" y="1295400"/>
          <a:ext cx="8153400" cy="5333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2442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828800" y="838200"/>
            <a:ext cx="8534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05000" y="499646"/>
            <a:ext cx="8610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1600" b="1" dirty="0">
                <a:solidFill>
                  <a:srgbClr val="415588">
                    <a:lumMod val="75000"/>
                  </a:srgb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MIPAP Supplemental Documents </a:t>
            </a:r>
            <a:r>
              <a:rPr lang="en-US" sz="1600" i="1" dirty="0">
                <a:solidFill>
                  <a:srgbClr val="415588">
                    <a:lumMod val="75000"/>
                  </a:srgb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(see application for details)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069460-740C-5D89-78DE-42401F48629C}"/>
              </a:ext>
            </a:extLst>
          </p:cNvPr>
          <p:cNvSpPr txBox="1"/>
          <p:nvPr/>
        </p:nvSpPr>
        <p:spPr>
          <a:xfrm>
            <a:off x="1828800" y="1225689"/>
            <a:ext cx="85344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b="1" dirty="0">
                <a:solidFill>
                  <a:srgbClr val="972323"/>
                </a:solidFill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Pre-Approval letter for 1</a:t>
            </a:r>
            <a:r>
              <a:rPr lang="en-US" b="1" baseline="30000" dirty="0">
                <a:solidFill>
                  <a:srgbClr val="972323"/>
                </a:solidFill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st</a:t>
            </a:r>
            <a:r>
              <a:rPr lang="en-US" b="1" dirty="0">
                <a:solidFill>
                  <a:srgbClr val="972323"/>
                </a:solidFill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 trust mortgage</a:t>
            </a:r>
          </a:p>
          <a:p>
            <a:pPr marL="342900" indent="-342900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b="1" dirty="0">
                <a:solidFill>
                  <a:srgbClr val="972323"/>
                </a:solidFill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Loan Estimate Worksheet for 1</a:t>
            </a:r>
            <a:r>
              <a:rPr lang="en-US" b="1" baseline="30000" dirty="0">
                <a:solidFill>
                  <a:srgbClr val="972323"/>
                </a:solidFill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st</a:t>
            </a:r>
            <a:r>
              <a:rPr lang="en-US" b="1" dirty="0">
                <a:solidFill>
                  <a:srgbClr val="972323"/>
                </a:solidFill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 trust mortgage</a:t>
            </a:r>
          </a:p>
          <a:p>
            <a:pPr marL="800100" lvl="1" indent="-342900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b="1" u="sng" dirty="0">
                <a:solidFill>
                  <a:srgbClr val="972323"/>
                </a:solidFill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MUST INCLUDE CONDO FEES OF AT LEAST $350/MONTH</a:t>
            </a:r>
          </a:p>
          <a:p>
            <a:pPr lvl="1" defTabSz="457200">
              <a:buSzPts val="1400"/>
              <a:tabLst>
                <a:tab pos="686435" algn="l"/>
              </a:tabLst>
            </a:pPr>
            <a:endParaRPr lang="en-US" b="1" u="sng" dirty="0">
              <a:solidFill>
                <a:srgbClr val="972323"/>
              </a:solidFill>
              <a:latin typeface="Calibri" panose="020F0502020204030204" pitchFamily="34" charset="0"/>
              <a:ea typeface="Noto Sans Symbols"/>
              <a:cs typeface="Calibri" panose="020F0502020204030204" pitchFamily="34" charset="0"/>
            </a:endParaRPr>
          </a:p>
          <a:p>
            <a:pPr marL="342900" indent="-342900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VHDA Homebuyer Education Certificate</a:t>
            </a:r>
            <a:endParaRPr lang="en-US" dirty="0">
              <a:solidFill>
                <a:srgbClr val="000000"/>
              </a:solidFill>
              <a:latin typeface="Noto Sans Symbols"/>
              <a:ea typeface="Noto Sans Symbols"/>
              <a:cs typeface="Noto Sans Symbols"/>
            </a:endParaRPr>
          </a:p>
          <a:p>
            <a:pPr marL="342900" indent="-342900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Spending Plan (must be signed by VHDA Housing Counselor following counseling session)</a:t>
            </a:r>
            <a:endParaRPr lang="en-US" dirty="0">
              <a:solidFill>
                <a:srgbClr val="000000"/>
              </a:solidFill>
              <a:latin typeface="Noto Sans Symbols"/>
              <a:ea typeface="Noto Sans Symbols"/>
              <a:cs typeface="Noto Sans Symbols"/>
            </a:endParaRPr>
          </a:p>
          <a:p>
            <a:pPr marL="342900" indent="-342900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Valid Driver’s License</a:t>
            </a:r>
            <a:endParaRPr lang="en-US" dirty="0">
              <a:solidFill>
                <a:srgbClr val="000000"/>
              </a:solidFill>
              <a:latin typeface="Noto Sans Symbols"/>
              <a:ea typeface="Noto Sans Symbols"/>
              <a:cs typeface="Noto Sans Symbols"/>
            </a:endParaRPr>
          </a:p>
          <a:p>
            <a:pPr marL="342900" indent="-342900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Current lease agreement </a:t>
            </a:r>
            <a:endParaRPr lang="en-US" dirty="0">
              <a:solidFill>
                <a:srgbClr val="000000"/>
              </a:solidFill>
              <a:latin typeface="Noto Sans Symbols"/>
              <a:ea typeface="Noto Sans Symbols"/>
              <a:cs typeface="Noto Sans Symbols"/>
            </a:endParaRPr>
          </a:p>
          <a:p>
            <a:pPr marL="342900" indent="-342900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Paystubs – Three months</a:t>
            </a:r>
            <a:endParaRPr lang="en-US" dirty="0">
              <a:solidFill>
                <a:srgbClr val="000000"/>
              </a:solidFill>
              <a:latin typeface="Noto Sans Symbols"/>
              <a:ea typeface="Noto Sans Symbols"/>
              <a:cs typeface="Noto Sans Symbols"/>
            </a:endParaRPr>
          </a:p>
          <a:p>
            <a:pPr marL="342900" indent="-342900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Federal Tax Returns – Three years</a:t>
            </a:r>
            <a:endParaRPr lang="en-US" dirty="0">
              <a:solidFill>
                <a:srgbClr val="000000"/>
              </a:solidFill>
              <a:latin typeface="Noto Sans Symbols"/>
              <a:ea typeface="Noto Sans Symbols"/>
              <a:cs typeface="Noto Sans Symbols"/>
            </a:endParaRPr>
          </a:p>
          <a:p>
            <a:pPr marL="342900" indent="-342900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Bank Statements – Three months</a:t>
            </a:r>
            <a:endParaRPr lang="en-US" dirty="0">
              <a:solidFill>
                <a:srgbClr val="000000"/>
              </a:solidFill>
              <a:latin typeface="Noto Sans Symbols"/>
              <a:ea typeface="Noto Sans Symbols"/>
              <a:cs typeface="Noto Sans Symbols"/>
            </a:endParaRPr>
          </a:p>
          <a:p>
            <a:pPr marL="342900" indent="-342900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Other sources of income (such as alimony, dividends, and distributions, etc.)</a:t>
            </a:r>
            <a:endParaRPr lang="en-US" dirty="0">
              <a:solidFill>
                <a:srgbClr val="000000"/>
              </a:solidFill>
              <a:latin typeface="Noto Sans Symbols"/>
              <a:ea typeface="Noto Sans Symbols"/>
              <a:cs typeface="Noto Sans Symbols"/>
            </a:endParaRPr>
          </a:p>
          <a:p>
            <a:pPr marL="342900" indent="-342900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Proof of all assets &amp; retirement accounts</a:t>
            </a:r>
            <a:endParaRPr lang="en-US" dirty="0">
              <a:solidFill>
                <a:srgbClr val="000000"/>
              </a:solidFill>
              <a:latin typeface="Noto Sans Symbols"/>
              <a:ea typeface="Noto Sans Symbols"/>
              <a:cs typeface="Noto Sans Symbols"/>
            </a:endParaRPr>
          </a:p>
          <a:p>
            <a:pPr marL="342900" marR="73660" indent="-342900" algn="just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Merged credit reports (</a:t>
            </a:r>
            <a:r>
              <a:rPr lang="en-US" b="1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and scores</a:t>
            </a: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). Reports must be no more than 2 months old.</a:t>
            </a:r>
            <a:endParaRPr lang="en-US" dirty="0">
              <a:solidFill>
                <a:srgbClr val="000000"/>
              </a:solidFill>
              <a:latin typeface="Noto Sans Symbols"/>
              <a:ea typeface="Noto Sans Symbols"/>
              <a:cs typeface="Noto Sans Symbols"/>
            </a:endParaRPr>
          </a:p>
          <a:p>
            <a:pPr marL="342900" indent="-342900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Notarized gift letter (</a:t>
            </a:r>
            <a:r>
              <a:rPr lang="en-US" i="1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if applicable</a:t>
            </a: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)</a:t>
            </a:r>
            <a:endParaRPr lang="en-US" dirty="0">
              <a:solidFill>
                <a:srgbClr val="000000"/>
              </a:solidFill>
              <a:latin typeface="Noto Sans Symbols"/>
              <a:ea typeface="Noto Sans Symbols"/>
              <a:cs typeface="Noto Sans Symbols"/>
            </a:endParaRPr>
          </a:p>
          <a:p>
            <a:pPr marL="342900" indent="-342900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Proof of citizenship </a:t>
            </a:r>
          </a:p>
          <a:p>
            <a:pPr marL="342900" indent="-342900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Employment Verification </a:t>
            </a:r>
          </a:p>
          <a:p>
            <a:pPr marL="342900" indent="-342900" defTabSz="457200">
              <a:buSzPts val="1400"/>
              <a:buFont typeface="Arial" panose="020B0604020202020204" pitchFamily="34" charset="0"/>
              <a:buChar char="□"/>
              <a:tabLst>
                <a:tab pos="686435" algn="l"/>
              </a:tabLst>
            </a:pPr>
            <a:r>
              <a:rPr lang="en-US" i="1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Full-time college student:</a:t>
            </a: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 Financial aid application </a:t>
            </a:r>
            <a:r>
              <a:rPr lang="en-US" b="1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Noto Sans Symbols"/>
                <a:cs typeface="Calibri" panose="020F0502020204030204" pitchFamily="34" charset="0"/>
              </a:rPr>
              <a:t> current course schedule</a:t>
            </a:r>
            <a:endParaRPr lang="en-US" dirty="0">
              <a:solidFill>
                <a:srgbClr val="000000"/>
              </a:solidFill>
              <a:latin typeface="Noto Sans Symbols"/>
              <a:ea typeface="Noto Sans Symbols"/>
              <a:cs typeface="Noto Sans Symbols"/>
            </a:endParaRPr>
          </a:p>
        </p:txBody>
      </p:sp>
    </p:spTree>
    <p:extLst>
      <p:ext uri="{BB962C8B-B14F-4D97-AF65-F5344CB8AC3E}">
        <p14:creationId xmlns:p14="http://schemas.microsoft.com/office/powerpoint/2010/main" val="3836357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828800" y="838200"/>
            <a:ext cx="8534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05000" y="463020"/>
            <a:ext cx="8610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1600" b="1" dirty="0">
                <a:solidFill>
                  <a:srgbClr val="415588">
                    <a:lumMod val="75000"/>
                  </a:srgb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MIPAP Settlement Timeline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2796437-17A3-9BFD-1057-32291D6152CA}"/>
              </a:ext>
            </a:extLst>
          </p:cNvPr>
          <p:cNvGraphicFramePr/>
          <p:nvPr/>
        </p:nvGraphicFramePr>
        <p:xfrm>
          <a:off x="2209800" y="1295400"/>
          <a:ext cx="8153400" cy="5333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382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2201" y="6630445"/>
            <a:ext cx="362383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457200">
              <a:spcBef>
                <a:spcPts val="68"/>
              </a:spcBef>
            </a:pPr>
            <a:r>
              <a:rPr sz="545" spc="-7" dirty="0">
                <a:solidFill>
                  <a:srgbClr val="002B38"/>
                </a:solidFill>
                <a:latin typeface="Arial"/>
                <a:cs typeface="Arial"/>
              </a:rPr>
              <a:t>08/11/2022</a:t>
            </a:r>
            <a:endParaRPr sz="545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12342" y="3181071"/>
            <a:ext cx="4462675" cy="83391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 defTabSz="457200">
              <a:lnSpc>
                <a:spcPct val="124500"/>
              </a:lnSpc>
              <a:spcBef>
                <a:spcPts val="65"/>
              </a:spcBef>
            </a:pPr>
            <a:r>
              <a:rPr sz="1100" spc="-7" dirty="0">
                <a:solidFill>
                  <a:srgbClr val="002B38"/>
                </a:solidFill>
                <a:latin typeface="Arial"/>
                <a:cs typeface="Arial"/>
              </a:rPr>
              <a:t>Below-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market</a:t>
            </a:r>
            <a:r>
              <a:rPr sz="1100" spc="-24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mortgage</a:t>
            </a:r>
            <a:r>
              <a:rPr sz="1100" spc="-24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financing</a:t>
            </a:r>
            <a:r>
              <a:rPr sz="1100" spc="-20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available</a:t>
            </a:r>
            <a:r>
              <a:rPr sz="1100" spc="-20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spc="-7" dirty="0">
                <a:solidFill>
                  <a:srgbClr val="002B38"/>
                </a:solidFill>
                <a:latin typeface="Arial"/>
                <a:cs typeface="Arial"/>
              </a:rPr>
              <a:t>through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Arlington’s</a:t>
            </a:r>
            <a:r>
              <a:rPr sz="1100" spc="-20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partnership</a:t>
            </a:r>
            <a:r>
              <a:rPr sz="1100" spc="-24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with</a:t>
            </a:r>
            <a:r>
              <a:rPr sz="1100" spc="-27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Virginia</a:t>
            </a:r>
            <a:r>
              <a:rPr sz="1100" spc="-24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Housing.</a:t>
            </a:r>
            <a:r>
              <a:rPr sz="1100" spc="-14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Purchase</a:t>
            </a:r>
            <a:r>
              <a:rPr sz="1100" spc="-24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spc="-34" dirty="0">
                <a:solidFill>
                  <a:srgbClr val="002B38"/>
                </a:solidFill>
                <a:latin typeface="Arial"/>
                <a:cs typeface="Arial"/>
              </a:rPr>
              <a:t>a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home</a:t>
            </a:r>
            <a:r>
              <a:rPr sz="1100" spc="-17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in</a:t>
            </a:r>
            <a:r>
              <a:rPr sz="1100" spc="-17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Arlington</a:t>
            </a:r>
            <a:r>
              <a:rPr sz="1100" spc="-24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County</a:t>
            </a:r>
            <a:r>
              <a:rPr sz="1100" spc="-10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and</a:t>
            </a:r>
            <a:r>
              <a:rPr sz="1100" spc="-17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receive</a:t>
            </a:r>
            <a:r>
              <a:rPr sz="1100" spc="-17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an</a:t>
            </a:r>
            <a:r>
              <a:rPr sz="1100" spc="-7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interest</a:t>
            </a:r>
            <a:r>
              <a:rPr sz="1100" spc="-14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rate</a:t>
            </a:r>
            <a:r>
              <a:rPr sz="1100" spc="-14" dirty="0">
                <a:solidFill>
                  <a:srgbClr val="002B38"/>
                </a:solidFill>
                <a:latin typeface="Arial"/>
                <a:cs typeface="Arial"/>
              </a:rPr>
              <a:t> that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is</a:t>
            </a:r>
            <a:r>
              <a:rPr sz="1100" spc="-7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002B38"/>
                </a:solidFill>
                <a:latin typeface="Arial"/>
                <a:cs typeface="Arial"/>
              </a:rPr>
              <a:t>1%</a:t>
            </a:r>
            <a:r>
              <a:rPr sz="1100" b="1" i="1" spc="-20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002B38"/>
                </a:solidFill>
                <a:latin typeface="Arial"/>
                <a:cs typeface="Arial"/>
              </a:rPr>
              <a:t>below</a:t>
            </a:r>
            <a:r>
              <a:rPr sz="1100" b="1" i="1" spc="-10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Virginia</a:t>
            </a:r>
            <a:r>
              <a:rPr sz="1100" spc="-10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Housing’s</a:t>
            </a:r>
            <a:r>
              <a:rPr sz="1100" spc="-24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standard</a:t>
            </a:r>
            <a:r>
              <a:rPr sz="1100" spc="-7" dirty="0">
                <a:solidFill>
                  <a:srgbClr val="002B38"/>
                </a:solidFill>
                <a:latin typeface="Arial"/>
                <a:cs typeface="Arial"/>
              </a:rPr>
              <a:t> first-</a:t>
            </a:r>
            <a:r>
              <a:rPr sz="1100" spc="-14" dirty="0">
                <a:solidFill>
                  <a:srgbClr val="002B38"/>
                </a:solidFill>
                <a:latin typeface="Arial"/>
                <a:cs typeface="Arial"/>
              </a:rPr>
              <a:t>time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homebuyer</a:t>
            </a:r>
            <a:r>
              <a:rPr sz="1100" spc="-31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spc="-14" dirty="0">
                <a:solidFill>
                  <a:srgbClr val="002B38"/>
                </a:solidFill>
                <a:latin typeface="Arial"/>
                <a:cs typeface="Arial"/>
              </a:rPr>
              <a:t>rate.</a:t>
            </a:r>
            <a:endParaRPr sz="11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00504" y="4141033"/>
          <a:ext cx="4462676" cy="14903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3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3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8829">
                <a:tc gridSpan="4">
                  <a:txBody>
                    <a:bodyPr/>
                    <a:lstStyle/>
                    <a:p>
                      <a:pPr marL="1118235" marR="607060" indent="-500380">
                        <a:lnSpc>
                          <a:spcPts val="1270"/>
                        </a:lnSpc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Maximum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Gross</a:t>
                      </a:r>
                      <a:r>
                        <a:rPr sz="1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Household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Income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(All</a:t>
                      </a:r>
                      <a:r>
                        <a:rPr sz="10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income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sources)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6A2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122555" indent="4699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Maximum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Sales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Price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46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7A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13">
                <a:tc gridSpan="2">
                  <a:txBody>
                    <a:bodyPr/>
                    <a:lstStyle/>
                    <a:p>
                      <a:pPr marL="344170">
                        <a:lnSpc>
                          <a:spcPts val="116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Fewer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People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7AE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405130">
                        <a:lnSpc>
                          <a:spcPts val="116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More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People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7AE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11125" marR="104775" indent="-1270" algn="ctr">
                        <a:lnSpc>
                          <a:spcPts val="1150"/>
                        </a:lnSpc>
                      </a:pPr>
                      <a:r>
                        <a:rPr sz="100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000" spc="-4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&amp; </a:t>
                      </a:r>
                      <a:r>
                        <a:rPr sz="1000" spc="-1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Existing Construction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46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448"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spc="-1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Standard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0810" marR="126364" indent="28575" algn="just">
                        <a:lnSpc>
                          <a:spcPct val="95500"/>
                        </a:lnSpc>
                      </a:pPr>
                      <a:r>
                        <a:rPr sz="100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00" spc="-3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Virginia </a:t>
                      </a:r>
                      <a:r>
                        <a:rPr sz="100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Housing</a:t>
                      </a:r>
                      <a:r>
                        <a:rPr sz="1000" spc="-5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DPA</a:t>
                      </a:r>
                      <a:r>
                        <a:rPr lang="en-US" sz="1000" spc="-25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3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CCA</a:t>
                      </a:r>
                      <a:r>
                        <a:rPr sz="1000" spc="-25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Grant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1160"/>
                        </a:lnSpc>
                      </a:pPr>
                      <a:r>
                        <a:rPr sz="1000" spc="-1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Standard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0810" marR="126364" indent="28575" algn="just">
                        <a:lnSpc>
                          <a:spcPct val="95500"/>
                        </a:lnSpc>
                      </a:pPr>
                      <a:r>
                        <a:rPr sz="100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00" spc="-3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Virginia </a:t>
                      </a:r>
                      <a:r>
                        <a:rPr sz="100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Housing</a:t>
                      </a:r>
                      <a:r>
                        <a:rPr sz="1000" spc="-5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DPA </a:t>
                      </a:r>
                      <a:r>
                        <a:rPr sz="100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3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CCA</a:t>
                      </a:r>
                      <a:r>
                        <a:rPr sz="1000" spc="-25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Grant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3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$145,000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29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7AED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$116,000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29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7AED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352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$170,000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29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7AED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514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$136,000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29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7AED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$550,000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29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7A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797946" y="1474341"/>
            <a:ext cx="1937954" cy="303117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8659" rIns="0" bIns="0" rtlCol="0">
            <a:spAutoFit/>
          </a:bodyPr>
          <a:lstStyle/>
          <a:p>
            <a:pPr defTabSz="457200"/>
            <a:endParaRPr sz="1000" dirty="0">
              <a:solidFill>
                <a:srgbClr val="2FB6C6">
                  <a:lumMod val="75000"/>
                </a:srgbClr>
              </a:solidFill>
              <a:latin typeface="Arial"/>
              <a:cs typeface="Arial"/>
            </a:endParaRPr>
          </a:p>
          <a:p>
            <a:pPr marL="91440" algn="ctr" defTabSz="457200">
              <a:spcBef>
                <a:spcPts val="600"/>
              </a:spcBef>
            </a:pPr>
            <a:r>
              <a:rPr sz="1100" b="1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Once</a:t>
            </a:r>
            <a:r>
              <a:rPr sz="1100" b="1" spc="-31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b="1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sz="1100" b="1" spc="-20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b="1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have</a:t>
            </a:r>
            <a:r>
              <a:rPr sz="1100" b="1" spc="-24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b="1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completed</a:t>
            </a:r>
            <a:r>
              <a:rPr sz="1100" b="1" spc="-14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b="1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100" b="1" spc="-17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b="1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sz="1100" b="1" spc="-17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b="1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Housing</a:t>
            </a:r>
            <a:r>
              <a:rPr sz="1100" b="1" spc="-17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b="1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homebuyer</a:t>
            </a:r>
            <a:r>
              <a:rPr sz="1100" b="1" spc="-20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b="1" spc="-7" dirty="0">
                <a:solidFill>
                  <a:srgbClr val="2FB6C6">
                    <a:lumMod val="75000"/>
                  </a:srgbClr>
                </a:solidFill>
                <a:uFill>
                  <a:solidFill>
                    <a:srgbClr val="002B38"/>
                  </a:solidFill>
                </a:uFill>
                <a:latin typeface="Calibri Light" panose="020F0302020204030204" pitchFamily="34" charset="0"/>
                <a:cs typeface="Calibri Light" panose="020F0302020204030204" pitchFamily="34" charset="0"/>
              </a:rPr>
              <a:t>class:</a:t>
            </a:r>
            <a:endParaRPr lang="en-US" sz="1100" b="1" spc="-7" dirty="0">
              <a:solidFill>
                <a:srgbClr val="2FB6C6">
                  <a:lumMod val="75000"/>
                </a:srgbClr>
              </a:solidFill>
              <a:uFill>
                <a:solidFill>
                  <a:srgbClr val="002B38"/>
                </a:solidFill>
              </a:u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659" defTabSz="457200">
              <a:lnSpc>
                <a:spcPts val="880"/>
              </a:lnSpc>
            </a:pPr>
            <a:endParaRPr sz="1200" dirty="0">
              <a:solidFill>
                <a:prstClr val="black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19945" indent="-155859" defTabSz="457200">
              <a:buFont typeface="Arial"/>
              <a:buAutoNum type="arabicPeriod"/>
              <a:tabLst>
                <a:tab pos="320378" algn="l"/>
              </a:tabLst>
            </a:pP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Find</a:t>
            </a:r>
            <a:r>
              <a:rPr sz="1100" spc="-14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</a:t>
            </a:r>
            <a:r>
              <a:rPr sz="1100" spc="-7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approved</a:t>
            </a:r>
            <a:r>
              <a:rPr sz="1100" spc="-17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spc="-7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lender</a:t>
            </a:r>
            <a:endParaRPr lang="en-US" sz="1100" spc="-7" dirty="0">
              <a:solidFill>
                <a:srgbClr val="2FB6C6">
                  <a:lumMod val="75000"/>
                </a:srgb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19945" indent="-155859" defTabSz="457200">
              <a:buFont typeface="Arial"/>
              <a:buAutoNum type="arabicPeriod"/>
              <a:tabLst>
                <a:tab pos="320378" algn="l"/>
              </a:tabLst>
            </a:pPr>
            <a:endParaRPr sz="1100" dirty="0">
              <a:solidFill>
                <a:srgbClr val="2FB6C6">
                  <a:lumMod val="75000"/>
                </a:srgb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19945" indent="-156292" defTabSz="457200">
              <a:buFont typeface="Arial"/>
              <a:buAutoNum type="arabicPeriod"/>
              <a:tabLst>
                <a:tab pos="320378" algn="l"/>
              </a:tabLst>
            </a:pP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Find</a:t>
            </a:r>
            <a:r>
              <a:rPr sz="1100" spc="-1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100" spc="-7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home</a:t>
            </a:r>
            <a:r>
              <a:rPr sz="1100" spc="-14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sz="1100" spc="-14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100" spc="-1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spc="-7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realtor</a:t>
            </a:r>
            <a:endParaRPr lang="en-US" sz="1100" spc="-7" dirty="0">
              <a:solidFill>
                <a:srgbClr val="2FB6C6">
                  <a:lumMod val="75000"/>
                </a:srgb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19945" indent="-156292" defTabSz="457200">
              <a:buFont typeface="Arial"/>
              <a:buAutoNum type="arabicPeriod"/>
              <a:tabLst>
                <a:tab pos="320378" algn="l"/>
              </a:tabLst>
            </a:pPr>
            <a:endParaRPr sz="1100" dirty="0">
              <a:solidFill>
                <a:srgbClr val="2FB6C6">
                  <a:lumMod val="75000"/>
                </a:srgb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19945" indent="-156292" defTabSz="457200">
              <a:buFont typeface="Arial"/>
              <a:buAutoNum type="arabicPeriod"/>
              <a:tabLst>
                <a:tab pos="320378" algn="l"/>
              </a:tabLst>
            </a:pP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Discuss</a:t>
            </a:r>
            <a:r>
              <a:rPr sz="1100" spc="-14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SPARC</a:t>
            </a:r>
            <a:r>
              <a:rPr sz="1100" spc="-17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sz="1100" spc="-17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100" spc="-7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lender</a:t>
            </a:r>
            <a:endParaRPr lang="en-US" sz="1100" spc="-7" dirty="0">
              <a:solidFill>
                <a:srgbClr val="2FB6C6">
                  <a:lumMod val="75000"/>
                </a:srgb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19945" indent="-156292" defTabSz="457200">
              <a:buFont typeface="Arial"/>
              <a:buAutoNum type="arabicPeriod"/>
              <a:tabLst>
                <a:tab pos="320378" algn="l"/>
              </a:tabLst>
            </a:pPr>
            <a:endParaRPr sz="1100" dirty="0">
              <a:solidFill>
                <a:srgbClr val="2FB6C6">
                  <a:lumMod val="75000"/>
                </a:srgb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19945" marR="3464" indent="-155859" defTabSz="457200">
              <a:spcBef>
                <a:spcPts val="20"/>
              </a:spcBef>
              <a:buFont typeface="Arial"/>
              <a:buAutoNum type="arabicPeriod"/>
              <a:tabLst>
                <a:tab pos="320378" algn="l"/>
              </a:tabLst>
            </a:pP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100" spc="-7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lender</a:t>
            </a:r>
            <a:r>
              <a:rPr sz="1100" spc="-14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must</a:t>
            </a:r>
            <a:r>
              <a:rPr sz="1100" spc="-14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follow</a:t>
            </a:r>
            <a:r>
              <a:rPr sz="1100" spc="-1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100" spc="-1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steps</a:t>
            </a:r>
            <a:r>
              <a:rPr sz="1100" spc="-17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sz="1100" spc="-2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our</a:t>
            </a:r>
            <a:r>
              <a:rPr sz="1100" spc="-14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website</a:t>
            </a:r>
            <a:r>
              <a:rPr sz="1100" spc="-17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100" spc="-1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spc="-7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receive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SPARC</a:t>
            </a:r>
            <a:r>
              <a:rPr sz="1100" spc="-17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</a:t>
            </a:r>
            <a:r>
              <a:rPr sz="1100" spc="-3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100" spc="-3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100" spc="-7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purchase</a:t>
            </a:r>
            <a:r>
              <a:rPr sz="1200" spc="-7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en-US" sz="1200" spc="-7" dirty="0">
              <a:solidFill>
                <a:srgbClr val="2FB6C6">
                  <a:lumMod val="75000"/>
                </a:srgb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64086" marR="3464" defTabSz="457200">
              <a:lnSpc>
                <a:spcPts val="893"/>
              </a:lnSpc>
              <a:spcBef>
                <a:spcPts val="20"/>
              </a:spcBef>
              <a:tabLst>
                <a:tab pos="320378" algn="l"/>
              </a:tabLst>
            </a:pP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8594000" y="1474341"/>
          <a:ext cx="1830792" cy="4833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30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90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90170" algn="ctr">
                        <a:lnSpc>
                          <a:spcPct val="100000"/>
                        </a:lnSpc>
                      </a:pPr>
                      <a:r>
                        <a:rPr sz="11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Eligible</a:t>
                      </a:r>
                      <a:r>
                        <a:rPr sz="1100" b="1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Applicants</a:t>
                      </a:r>
                      <a:endParaRPr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53670" marR="53340" algn="ctr">
                        <a:lnSpc>
                          <a:spcPct val="98000"/>
                        </a:lnSpc>
                        <a:spcBef>
                          <a:spcPts val="965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First-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r>
                        <a:rPr sz="1000" spc="1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homebuyers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and/or</a:t>
                      </a:r>
                      <a:r>
                        <a:rPr sz="1000" spc="-2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persons</a:t>
                      </a:r>
                      <a:r>
                        <a:rPr sz="1000" spc="-2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who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sz="1000" spc="-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owned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1000" spc="-1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000" spc="-1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three</a:t>
                      </a:r>
                      <a:r>
                        <a:rPr sz="1000" spc="-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3520" marR="121920" indent="-1905" algn="ctr">
                        <a:lnSpc>
                          <a:spcPct val="98000"/>
                        </a:lnSpc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Buyers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  <a:r>
                        <a:rPr sz="1000" spc="-1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Virginia</a:t>
                      </a:r>
                      <a:r>
                        <a:rPr sz="1000" spc="-4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Housing Homeownership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sz="1000" spc="-2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Certificate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79095" marR="278130" indent="-2540" algn="ctr">
                        <a:lnSpc>
                          <a:spcPct val="97900"/>
                        </a:lnSpc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Buyers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  <a:r>
                        <a:rPr sz="1000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household</a:t>
                      </a:r>
                      <a:r>
                        <a:rPr sz="1000" spc="-3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income criteria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6695" marR="128270" indent="1270" algn="ctr">
                        <a:lnSpc>
                          <a:spcPct val="98000"/>
                        </a:lnSpc>
                        <a:spcBef>
                          <a:spcPts val="5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Buyers</a:t>
                      </a:r>
                      <a:r>
                        <a:rPr sz="1000" spc="-3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purchasing</a:t>
                      </a:r>
                      <a:r>
                        <a:rPr sz="1000" spc="-3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5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000" spc="-2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Arlington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purchase</a:t>
                      </a:r>
                      <a:r>
                        <a:rPr sz="1000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000" spc="-1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u="sng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$550,0</a:t>
                      </a:r>
                      <a:r>
                        <a:rPr lang="en-US" sz="1000" u="sng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sz="1000" u="sng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sz="1000" spc="-1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sz="1000" spc="-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165" marB="0">
                    <a:solidFill>
                      <a:srgbClr val="187D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85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367030" marR="268605" algn="ctr">
                        <a:lnSpc>
                          <a:spcPts val="1380"/>
                        </a:lnSpc>
                        <a:spcBef>
                          <a:spcPts val="910"/>
                        </a:spcBef>
                      </a:pPr>
                      <a:r>
                        <a:rPr sz="90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ARLINGTON</a:t>
                      </a:r>
                      <a:r>
                        <a:rPr sz="900" spc="-2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COUNTY </a:t>
                      </a:r>
                      <a:r>
                        <a:rPr sz="90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HOUSING</a:t>
                      </a:r>
                      <a:r>
                        <a:rPr sz="900" spc="-10" dirty="0">
                          <a:solidFill>
                            <a:srgbClr val="286F97"/>
                          </a:solidFill>
                          <a:latin typeface="Arial"/>
                          <a:cs typeface="Arial"/>
                        </a:rPr>
                        <a:t> DIVISION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 marL="9271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00" b="1" spc="-10" dirty="0">
                          <a:solidFill>
                            <a:srgbClr val="286F97"/>
                          </a:solidFill>
                          <a:latin typeface="Calibri"/>
                          <a:cs typeface="Calibri"/>
                        </a:rPr>
                        <a:t>703-228-</a:t>
                      </a:r>
                      <a:r>
                        <a:rPr sz="900" b="1" spc="-20" dirty="0">
                          <a:solidFill>
                            <a:srgbClr val="286F97"/>
                          </a:solidFill>
                          <a:latin typeface="Calibri"/>
                          <a:cs typeface="Calibri"/>
                        </a:rPr>
                        <a:t>3765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92710" algn="ctr">
                        <a:lnSpc>
                          <a:spcPct val="100000"/>
                        </a:lnSpc>
                      </a:pPr>
                      <a:r>
                        <a:rPr sz="1000" u="sng" spc="-10" dirty="0">
                          <a:solidFill>
                            <a:srgbClr val="286F97"/>
                          </a:solidFill>
                          <a:uFill>
                            <a:solidFill>
                              <a:srgbClr val="286F97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homeownership@arlingtonva.us</a:t>
                      </a:r>
                      <a:endParaRPr lang="en-US" sz="1000" u="sng" spc="-10" dirty="0">
                        <a:solidFill>
                          <a:srgbClr val="286F97"/>
                        </a:solidFill>
                        <a:uFill>
                          <a:solidFill>
                            <a:srgbClr val="286F97"/>
                          </a:solidFill>
                        </a:uFill>
                        <a:latin typeface="Calibri"/>
                        <a:cs typeface="Calibri"/>
                      </a:endParaRPr>
                    </a:p>
                    <a:p>
                      <a:pPr marL="92710" algn="ctr">
                        <a:lnSpc>
                          <a:spcPct val="100000"/>
                        </a:lnSpc>
                      </a:pP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DCF8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7613073" y="817152"/>
            <a:ext cx="212148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0700" y="0"/>
                </a:lnTo>
              </a:path>
            </a:pathLst>
          </a:custGeom>
          <a:ln w="8833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457200"/>
            <a:endParaRPr dirty="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613073" y="1914431"/>
            <a:ext cx="212148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0700" y="0"/>
                </a:lnTo>
              </a:path>
            </a:pathLst>
          </a:custGeom>
          <a:ln w="8833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457200"/>
            <a:endParaRPr dirty="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613073" y="3011711"/>
            <a:ext cx="212148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0700" y="0"/>
                </a:lnTo>
              </a:path>
            </a:pathLst>
          </a:custGeom>
          <a:ln w="8833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457200"/>
            <a:endParaRPr dirty="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613073" y="3935463"/>
            <a:ext cx="212148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0700" y="0"/>
                </a:lnTo>
              </a:path>
            </a:pathLst>
          </a:custGeom>
          <a:ln w="8833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457200"/>
            <a:endParaRPr dirty="0">
              <a:solidFill>
                <a:prstClr val="black"/>
              </a:solidFill>
              <a:latin typeface="Palatino Linotype" panose="02040502050505030304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65442" y="819166"/>
            <a:ext cx="3809574" cy="2154974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4504679" y="1546536"/>
            <a:ext cx="1667522" cy="350708"/>
          </a:xfrm>
          <a:prstGeom prst="rect">
            <a:avLst/>
          </a:prstGeom>
          <a:solidFill>
            <a:srgbClr val="C00000"/>
          </a:solidFill>
          <a:ln w="9525">
            <a:solidFill>
              <a:srgbClr val="000000"/>
            </a:solidFill>
          </a:ln>
        </p:spPr>
        <p:txBody>
          <a:bodyPr vert="horz" wrap="square" lIns="0" tIns="27276" rIns="0" bIns="0" rtlCol="0">
            <a:spAutoFit/>
          </a:bodyPr>
          <a:lstStyle/>
          <a:p>
            <a:pPr marL="103473" defTabSz="457200">
              <a:spcBef>
                <a:spcPts val="215"/>
              </a:spcBef>
            </a:pPr>
            <a:r>
              <a:rPr sz="1050" b="1" dirty="0">
                <a:solidFill>
                  <a:srgbClr val="FFFFFF"/>
                </a:solidFill>
                <a:latin typeface="Arial"/>
                <a:cs typeface="Arial"/>
              </a:rPr>
              <a:t>Funds</a:t>
            </a:r>
            <a:r>
              <a:rPr sz="1050" b="1" spc="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050" b="1" spc="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FFFFFF"/>
                </a:solidFill>
                <a:latin typeface="Arial"/>
                <a:cs typeface="Arial"/>
              </a:rPr>
              <a:t>Limited.</a:t>
            </a:r>
            <a:r>
              <a:rPr sz="1050" b="1" spc="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b="1" spc="-7" dirty="0">
                <a:solidFill>
                  <a:srgbClr val="FFFFFF"/>
                </a:solidFill>
                <a:latin typeface="Arial"/>
                <a:cs typeface="Arial"/>
              </a:rPr>
              <a:t>First-</a:t>
            </a:r>
            <a:r>
              <a:rPr sz="1050" b="1" dirty="0">
                <a:solidFill>
                  <a:srgbClr val="FFFFFF"/>
                </a:solidFill>
                <a:latin typeface="Arial"/>
                <a:cs typeface="Arial"/>
              </a:rPr>
              <a:t>Come,</a:t>
            </a:r>
            <a:r>
              <a:rPr sz="1050" b="1" spc="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b="1" spc="-7" dirty="0">
                <a:solidFill>
                  <a:srgbClr val="FFFFFF"/>
                </a:solidFill>
                <a:latin typeface="Arial"/>
                <a:cs typeface="Arial"/>
              </a:rPr>
              <a:t>First-Served.</a:t>
            </a:r>
            <a:endParaRPr sz="105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73974" y="5757467"/>
            <a:ext cx="4950998" cy="1027677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7709" rIns="0" bIns="0" rtlCol="0">
            <a:spAutoFit/>
          </a:bodyPr>
          <a:lstStyle/>
          <a:p>
            <a:pPr marL="65374" defTabSz="457200">
              <a:lnSpc>
                <a:spcPts val="886"/>
              </a:lnSpc>
              <a:spcBef>
                <a:spcPts val="218"/>
              </a:spcBef>
            </a:pPr>
            <a:endParaRPr lang="en-US" sz="1100" dirty="0">
              <a:solidFill>
                <a:srgbClr val="002B38"/>
              </a:solidFill>
              <a:latin typeface="Arial"/>
              <a:cs typeface="Arial"/>
            </a:endParaRPr>
          </a:p>
          <a:p>
            <a:pPr marL="65374" defTabSz="457200">
              <a:lnSpc>
                <a:spcPts val="886"/>
              </a:lnSpc>
              <a:spcBef>
                <a:spcPts val="218"/>
              </a:spcBef>
            </a:pP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Arlington</a:t>
            </a:r>
            <a:r>
              <a:rPr sz="1100" spc="-34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County</a:t>
            </a:r>
            <a:r>
              <a:rPr sz="1100" spc="-34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2B38"/>
                </a:solidFill>
                <a:latin typeface="Arial"/>
                <a:cs typeface="Arial"/>
              </a:rPr>
              <a:t>Homeownership</a:t>
            </a:r>
            <a:r>
              <a:rPr sz="1100" spc="-31" dirty="0">
                <a:solidFill>
                  <a:srgbClr val="002B38"/>
                </a:solidFill>
                <a:latin typeface="Arial"/>
                <a:cs typeface="Arial"/>
              </a:rPr>
              <a:t> </a:t>
            </a:r>
            <a:r>
              <a:rPr sz="1100" spc="-7" dirty="0">
                <a:solidFill>
                  <a:srgbClr val="002B38"/>
                </a:solidFill>
                <a:latin typeface="Arial"/>
                <a:cs typeface="Arial"/>
              </a:rPr>
              <a:t>Programs</a:t>
            </a:r>
            <a:endParaRPr sz="11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65374" defTabSz="457200">
              <a:lnSpc>
                <a:spcPts val="723"/>
              </a:lnSpc>
            </a:pPr>
            <a:endParaRPr lang="en-US" sz="1100" u="sng" spc="-7" dirty="0">
              <a:solidFill>
                <a:srgbClr val="187DAA"/>
              </a:solidFill>
              <a:uFill>
                <a:solidFill>
                  <a:srgbClr val="187DAA"/>
                </a:solidFill>
              </a:uFill>
              <a:latin typeface="Arial"/>
              <a:cs typeface="Arial"/>
              <a:hlinkClick r:id="rId4"/>
            </a:endParaRPr>
          </a:p>
          <a:p>
            <a:pPr marL="65374" defTabSz="457200">
              <a:lnSpc>
                <a:spcPts val="723"/>
              </a:lnSpc>
            </a:pPr>
            <a:r>
              <a:rPr sz="1100" u="sng" spc="-7" dirty="0">
                <a:solidFill>
                  <a:srgbClr val="187DAA"/>
                </a:solidFill>
                <a:uFill>
                  <a:solidFill>
                    <a:srgbClr val="187DAA"/>
                  </a:solidFill>
                </a:uFill>
                <a:latin typeface="Arial"/>
                <a:cs typeface="Arial"/>
                <a:hlinkClick r:id="rId4"/>
              </a:rPr>
              <a:t>www.arlingtonva.us/Government/Programs/Housing/Get-Help/Home-Ownership</a:t>
            </a:r>
            <a:endParaRPr sz="1100" dirty="0">
              <a:solidFill>
                <a:prstClr val="black"/>
              </a:solidFill>
              <a:latin typeface="Arial"/>
              <a:cs typeface="Arial"/>
            </a:endParaRPr>
          </a:p>
          <a:p>
            <a:pPr defTabSz="457200"/>
            <a:endParaRPr sz="11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65374" defTabSz="457200">
              <a:lnSpc>
                <a:spcPts val="883"/>
              </a:lnSpc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Virginia</a:t>
            </a:r>
            <a:r>
              <a:rPr sz="1100" spc="-31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7" dirty="0">
                <a:solidFill>
                  <a:srgbClr val="211F1F"/>
                </a:solidFill>
                <a:latin typeface="Arial"/>
                <a:cs typeface="Arial"/>
              </a:rPr>
              <a:t>Housing</a:t>
            </a:r>
            <a:endParaRPr sz="11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65374" defTabSz="457200">
              <a:lnSpc>
                <a:spcPts val="719"/>
              </a:lnSpc>
            </a:pPr>
            <a:endParaRPr lang="en-US" sz="1100" u="sng" spc="-7" dirty="0">
              <a:solidFill>
                <a:srgbClr val="187DAA"/>
              </a:solidFill>
              <a:uFill>
                <a:solidFill>
                  <a:srgbClr val="187DAA"/>
                </a:solidFill>
              </a:uFill>
              <a:latin typeface="Arial"/>
              <a:cs typeface="Arial"/>
              <a:hlinkClick r:id="rId5"/>
            </a:endParaRPr>
          </a:p>
          <a:p>
            <a:pPr marL="65374" defTabSz="457200">
              <a:lnSpc>
                <a:spcPts val="719"/>
              </a:lnSpc>
            </a:pPr>
            <a:r>
              <a:rPr sz="1100" u="sng" spc="-7" dirty="0">
                <a:solidFill>
                  <a:srgbClr val="187DAA"/>
                </a:solidFill>
                <a:uFill>
                  <a:solidFill>
                    <a:srgbClr val="187DAA"/>
                  </a:solidFill>
                </a:uFill>
                <a:latin typeface="Arial"/>
                <a:cs typeface="Arial"/>
                <a:hlinkClick r:id="rId5"/>
              </a:rPr>
              <a:t>www.virginiahousing.com</a:t>
            </a:r>
            <a:endParaRPr lang="en-US" sz="1100" u="sng" spc="-7" dirty="0">
              <a:solidFill>
                <a:srgbClr val="187DAA"/>
              </a:solidFill>
              <a:uFill>
                <a:solidFill>
                  <a:srgbClr val="187DAA"/>
                </a:solidFill>
              </a:uFill>
              <a:latin typeface="Arial"/>
              <a:cs typeface="Arial"/>
            </a:endParaRPr>
          </a:p>
          <a:p>
            <a:pPr marL="65374" defTabSz="457200">
              <a:lnSpc>
                <a:spcPts val="719"/>
              </a:lnSpc>
            </a:pPr>
            <a:endParaRPr sz="11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7FD9A61-F8A9-44D0-8A51-76617F245028}"/>
              </a:ext>
            </a:extLst>
          </p:cNvPr>
          <p:cNvSpPr txBox="1"/>
          <p:nvPr/>
        </p:nvSpPr>
        <p:spPr>
          <a:xfrm>
            <a:off x="1766533" y="404391"/>
            <a:ext cx="8610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1600" b="1" dirty="0">
                <a:solidFill>
                  <a:srgbClr val="415588">
                    <a:lumMod val="75000"/>
                  </a:srgbClr>
                </a:solidFill>
                <a:latin typeface="Century Gothic" pitchFamily="34" charset="0"/>
              </a:rPr>
              <a:t>Virginia Housing SPARC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C9E7D27-F6F5-465E-B6A7-307D54FD6948}"/>
              </a:ext>
            </a:extLst>
          </p:cNvPr>
          <p:cNvCxnSpPr/>
          <p:nvPr/>
        </p:nvCxnSpPr>
        <p:spPr>
          <a:xfrm>
            <a:off x="1828800" y="717360"/>
            <a:ext cx="8534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">
            <a:extLst>
              <a:ext uri="{FF2B5EF4-FFF2-40B4-BE49-F238E27FC236}">
                <a16:creationId xmlns:a16="http://schemas.microsoft.com/office/drawing/2014/main" id="{97BBFDCA-5628-4432-961F-2B7BB84958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81019" y="439747"/>
            <a:ext cx="2949575" cy="555226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 eaLnBrk="1" hangingPunct="1">
              <a:lnSpc>
                <a:spcPct val="90000"/>
              </a:lnSpc>
            </a:pPr>
            <a:br>
              <a:rPr lang="en-US" altLang="en-US" sz="2400" dirty="0">
                <a:solidFill>
                  <a:srgbClr val="FFFFFF"/>
                </a:solidFill>
              </a:rPr>
            </a:b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Abadi" panose="020B0604020104020204" pitchFamily="34" charset="0"/>
                <a:cs typeface="DaunPenh" panose="01010101010101010101" pitchFamily="2" charset="0"/>
              </a:rPr>
              <a:t>Sponsoring Partnerships &amp; Revitalizing Communities </a:t>
            </a:r>
            <a:endParaRPr lang="en-US" altLang="en-US" sz="2400" dirty="0">
              <a:solidFill>
                <a:schemeClr val="accent2"/>
              </a:solidFill>
              <a:latin typeface="Abadi" panose="020B0604020104020204" pitchFamily="34" charset="0"/>
              <a:cs typeface="DaunPenh" panose="01010101010101010101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385F93F-75D5-445E-ACC7-F92BAAA46B2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971800" y="1235798"/>
          <a:ext cx="8458200" cy="5165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D5BB090-4555-419B-8F2B-CCCCB93A65BC}"/>
              </a:ext>
            </a:extLst>
          </p:cNvPr>
          <p:cNvSpPr txBox="1"/>
          <p:nvPr/>
        </p:nvSpPr>
        <p:spPr>
          <a:xfrm>
            <a:off x="1752600" y="378806"/>
            <a:ext cx="8610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1600" b="1" dirty="0">
                <a:solidFill>
                  <a:srgbClr val="415588">
                    <a:lumMod val="75000"/>
                  </a:srgbClr>
                </a:solidFill>
                <a:latin typeface="Century Gothic" pitchFamily="34" charset="0"/>
              </a:rPr>
              <a:t>Live Where You Work (LWYW) Homeownership Assistance</a:t>
            </a:r>
          </a:p>
        </p:txBody>
      </p:sp>
      <p:pic>
        <p:nvPicPr>
          <p:cNvPr id="9" name="Picture 8" descr="Keys to a home">
            <a:extLst>
              <a:ext uri="{FF2B5EF4-FFF2-40B4-BE49-F238E27FC236}">
                <a16:creationId xmlns:a16="http://schemas.microsoft.com/office/drawing/2014/main" id="{AB2A819F-EB7B-4136-BFA6-4BCACF7F8F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525" y="2666999"/>
            <a:ext cx="1868750" cy="175260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710B7E7-268B-4416-A805-CBF6D8E9BF63}"/>
              </a:ext>
            </a:extLst>
          </p:cNvPr>
          <p:cNvSpPr txBox="1">
            <a:spLocks/>
          </p:cNvSpPr>
          <p:nvPr/>
        </p:nvSpPr>
        <p:spPr>
          <a:xfrm>
            <a:off x="1825101" y="1817994"/>
            <a:ext cx="2579388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marL="228600" indent="-228600" algn="l" defTabSz="6858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5FA534"/>
              </a:buClr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336699"/>
                </a:solidFill>
                <a:latin typeface="Palatino Linotype" panose="02040502050505030304"/>
              </a:rPr>
              <a:t>Forgivable Loan for Arlington County Employees</a:t>
            </a:r>
          </a:p>
          <a:p>
            <a:pPr>
              <a:buClr>
                <a:srgbClr val="5FA534"/>
              </a:buClr>
              <a:buFont typeface="Wingdings" panose="05000000000000000000" pitchFamily="2" charset="2"/>
              <a:buChar char="§"/>
            </a:pPr>
            <a:endParaRPr lang="en-US" altLang="en-US" sz="3200" dirty="0">
              <a:solidFill>
                <a:srgbClr val="336699"/>
              </a:solidFill>
              <a:latin typeface="Palatino Linotype" panose="02040502050505030304"/>
            </a:endParaRPr>
          </a:p>
          <a:p>
            <a:pPr>
              <a:buClr>
                <a:srgbClr val="5FA534"/>
              </a:buClr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336699"/>
                </a:solidFill>
                <a:latin typeface="Palatino Linotype" panose="02040502050505030304"/>
              </a:rPr>
              <a:t>Maximum Loan: $25,000 for FY23</a:t>
            </a:r>
          </a:p>
          <a:p>
            <a:pPr>
              <a:buClr>
                <a:srgbClr val="5FA534"/>
              </a:buClr>
              <a:buFont typeface="Wingdings" panose="05000000000000000000" pitchFamily="2" charset="2"/>
              <a:buChar char="§"/>
            </a:pPr>
            <a:endParaRPr lang="en-US" altLang="en-US" sz="3200" dirty="0">
              <a:solidFill>
                <a:srgbClr val="336699"/>
              </a:solidFill>
              <a:latin typeface="Palatino Linotype" panose="02040502050505030304"/>
            </a:endParaRPr>
          </a:p>
          <a:p>
            <a:pPr>
              <a:buClr>
                <a:srgbClr val="5FA534"/>
              </a:buClr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336699"/>
                </a:solidFill>
                <a:latin typeface="Palatino Linotype" panose="02040502050505030304"/>
              </a:rPr>
              <a:t>Loan becomes a grant after 5 years of employment (from loan initiation) </a:t>
            </a:r>
          </a:p>
          <a:p>
            <a:pPr>
              <a:buClr>
                <a:srgbClr val="5FA534"/>
              </a:buClr>
            </a:pPr>
            <a:endParaRPr lang="en-US" dirty="0">
              <a:solidFill>
                <a:prstClr val="black"/>
              </a:solidFill>
              <a:latin typeface="Palatino Linotype" panose="02040502050505030304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B55D391-3491-47BB-B7C4-588CE23A6085}"/>
              </a:ext>
            </a:extLst>
          </p:cNvPr>
          <p:cNvCxnSpPr/>
          <p:nvPr/>
        </p:nvCxnSpPr>
        <p:spPr>
          <a:xfrm>
            <a:off x="1828800" y="717360"/>
            <a:ext cx="8534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241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8AC85-2C79-4F59-A2B3-F5F554418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155672"/>
            <a:ext cx="5181600" cy="563562"/>
          </a:xfrm>
        </p:spPr>
        <p:txBody>
          <a:bodyPr>
            <a:normAutofit/>
          </a:bodyPr>
          <a:lstStyle/>
          <a:p>
            <a:pPr algn="ctr"/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LWYW Homeownership Assistance Income Criteria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BCB1DDB-E99A-4D5C-A993-23BCD55AC12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86000" y="1371600"/>
          <a:ext cx="7543800" cy="4419604"/>
        </p:xfrm>
        <a:graphic>
          <a:graphicData uri="http://schemas.openxmlformats.org/drawingml/2006/table">
            <a:tbl>
              <a:tblPr firstRow="1" firstCol="1" bandRow="1"/>
              <a:tblGrid>
                <a:gridCol w="1508760">
                  <a:extLst>
                    <a:ext uri="{9D8B030D-6E8A-4147-A177-3AD203B41FA5}">
                      <a16:colId xmlns:a16="http://schemas.microsoft.com/office/drawing/2014/main" val="707268857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3109152844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4067469574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3363895026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816341439"/>
                    </a:ext>
                  </a:extLst>
                </a:gridCol>
              </a:tblGrid>
              <a:tr h="674508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Grant Amount by Household Size and Household Income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Grant Amount by Household Size and Household Income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/>
                </a:tc>
                <a:extLst>
                  <a:ext uri="{0D108BD9-81ED-4DB2-BD59-A6C34878D82A}">
                    <a16:rowId xmlns:a16="http://schemas.microsoft.com/office/drawing/2014/main" val="2559315521"/>
                  </a:ext>
                </a:extLst>
              </a:tr>
              <a:tr h="9362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​</a:t>
                      </a:r>
                      <a:r>
                        <a:rPr lang="en-US" sz="1400" b="1" dirty="0">
                          <a:effectLst/>
                        </a:rPr>
                        <a:t>Grant Amount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​1-Person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rgbClr val="2FB5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​2-person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rgbClr val="2FB5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​3-person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rgbClr val="2FB5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4-person​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rgbClr val="2FB5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934794"/>
                  </a:ext>
                </a:extLst>
              </a:tr>
              <a:tr h="9362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​​$25,000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​$79,760 or less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rgbClr val="1BC3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​$91,120 or less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rgbClr val="1BC3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​$102,480 or less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rgbClr val="1BC3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​$113,840 or less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rgbClr val="1BC3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79436"/>
                  </a:ext>
                </a:extLst>
              </a:tr>
              <a:tr h="9362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​$16,250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​$79,761 - $119,639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rgbClr val="1BC3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​$91,121 - $136,679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rgbClr val="1BC3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​$102,481 - $153,719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rgbClr val="1BC3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​$113,841 - $170,759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rgbClr val="1BC3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95822"/>
                  </a:ext>
                </a:extLst>
              </a:tr>
              <a:tr h="9362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​$7,500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​$119,640 or more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rgbClr val="1BC3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​$136,680 or more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rgbClr val="1BC3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​$153,720 or more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rgbClr val="1BC3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​$170,760 or more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152400" marT="76200" marB="76200" anchor="ctr">
                    <a:solidFill>
                      <a:srgbClr val="1BC3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562555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CD1C248-1FCF-469F-B8E1-2EBE7B8D3A27}"/>
              </a:ext>
            </a:extLst>
          </p:cNvPr>
          <p:cNvCxnSpPr/>
          <p:nvPr/>
        </p:nvCxnSpPr>
        <p:spPr>
          <a:xfrm>
            <a:off x="1828800" y="717360"/>
            <a:ext cx="8534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344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828800" y="838200"/>
            <a:ext cx="8534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90700" y="376536"/>
            <a:ext cx="8610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2400" b="1" dirty="0">
                <a:solidFill>
                  <a:srgbClr val="415588">
                    <a:lumMod val="75000"/>
                  </a:srgbClr>
                </a:solidFill>
                <a:latin typeface="Century Gothic" pitchFamily="34" charset="0"/>
              </a:rPr>
              <a:t>Homeownership Program Staff Contacts</a:t>
            </a:r>
          </a:p>
        </p:txBody>
      </p:sp>
      <p:graphicFrame>
        <p:nvGraphicFramePr>
          <p:cNvPr id="12" name="TextBox 3">
            <a:extLst>
              <a:ext uri="{FF2B5EF4-FFF2-40B4-BE49-F238E27FC236}">
                <a16:creationId xmlns:a16="http://schemas.microsoft.com/office/drawing/2014/main" id="{2ACE690C-FD4D-441F-B850-5E4B48A2050C}"/>
              </a:ext>
            </a:extLst>
          </p:cNvPr>
          <p:cNvGraphicFramePr/>
          <p:nvPr/>
        </p:nvGraphicFramePr>
        <p:xfrm>
          <a:off x="1790700" y="1371600"/>
          <a:ext cx="8610600" cy="3785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2">
            <a:extLst>
              <a:ext uri="{FF2B5EF4-FFF2-40B4-BE49-F238E27FC236}">
                <a16:creationId xmlns:a16="http://schemas.microsoft.com/office/drawing/2014/main" id="{8079DC8D-A5FA-4662-93DE-7D1B79D0F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1331" y="1397676"/>
            <a:ext cx="6129338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>
              <a:spcBef>
                <a:spcPct val="0"/>
              </a:spcBef>
              <a:buNone/>
            </a:pPr>
            <a:r>
              <a:rPr lang="en-US" altLang="en-US" sz="1800" b="1" dirty="0">
                <a:solidFill>
                  <a:srgbClr val="2367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Akeria S. Brown, MBA</a:t>
            </a:r>
            <a:endParaRPr lang="en-US" altLang="en-US" sz="1800" dirty="0">
              <a:solidFill>
                <a:srgbClr val="23679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57200">
              <a:spcBef>
                <a:spcPct val="0"/>
              </a:spcBef>
              <a:buNone/>
            </a:pPr>
            <a:r>
              <a:rPr lang="en-US" altLang="en-US" sz="1800" dirty="0">
                <a:solidFill>
                  <a:srgbClr val="2367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Homeownership Program Administrator</a:t>
            </a:r>
          </a:p>
          <a:p>
            <a:pPr defTabSz="457200">
              <a:spcBef>
                <a:spcPct val="0"/>
              </a:spcBef>
              <a:buNone/>
            </a:pPr>
            <a:r>
              <a:rPr lang="en-US" altLang="en-US" sz="1800" dirty="0">
                <a:solidFill>
                  <a:srgbClr val="2367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Arlington County – Community Planning, Housing &amp; Development (CPHD) - Housing Division </a:t>
            </a:r>
          </a:p>
          <a:p>
            <a:pPr defTabSz="457200">
              <a:spcBef>
                <a:spcPct val="0"/>
              </a:spcBef>
              <a:buNone/>
            </a:pPr>
            <a:r>
              <a:rPr lang="en-US" altLang="en-US" sz="1800" dirty="0">
                <a:solidFill>
                  <a:srgbClr val="2367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2100 Clarendon Blvd., Suite 700 Arlington, VA  22201</a:t>
            </a:r>
          </a:p>
          <a:p>
            <a:pPr defTabSz="457200">
              <a:spcBef>
                <a:spcPct val="0"/>
              </a:spcBef>
              <a:buNone/>
            </a:pPr>
            <a:r>
              <a:rPr lang="fr-FR" altLang="en-US" sz="1800" u="sng" dirty="0">
                <a:solidFill>
                  <a:srgbClr val="236797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asbrown@arlingtonva.us</a:t>
            </a:r>
            <a:r>
              <a:rPr lang="fr-FR" altLang="en-US" sz="1800" dirty="0">
                <a:solidFill>
                  <a:srgbClr val="2367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| (T) 703.228.7958</a:t>
            </a:r>
          </a:p>
          <a:p>
            <a:pPr defTabSz="457200">
              <a:spcBef>
                <a:spcPct val="0"/>
              </a:spcBef>
              <a:buNone/>
            </a:pPr>
            <a:endParaRPr lang="en-US" altLang="en-US" sz="1800" dirty="0">
              <a:solidFill>
                <a:srgbClr val="23679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3240EF70-CEEF-4DC5-9FEB-600D12B18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1331" y="3810001"/>
            <a:ext cx="70866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>
              <a:spcBef>
                <a:spcPct val="0"/>
              </a:spcBef>
              <a:buNone/>
            </a:pPr>
            <a:r>
              <a:rPr lang="en-US" altLang="en-US" sz="1800" b="1" dirty="0">
                <a:solidFill>
                  <a:srgbClr val="5FA534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Odalis Barrios</a:t>
            </a:r>
            <a:endParaRPr lang="en-US" altLang="en-US" sz="1800" dirty="0">
              <a:solidFill>
                <a:srgbClr val="5FA534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57200">
              <a:spcBef>
                <a:spcPct val="0"/>
              </a:spcBef>
              <a:buNone/>
            </a:pPr>
            <a:r>
              <a:rPr lang="en-US" altLang="en-US" sz="1800" dirty="0">
                <a:solidFill>
                  <a:srgbClr val="5FA534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Housing Specialist</a:t>
            </a:r>
          </a:p>
          <a:p>
            <a:pPr defTabSz="457200">
              <a:spcBef>
                <a:spcPct val="0"/>
              </a:spcBef>
              <a:buNone/>
            </a:pPr>
            <a:r>
              <a:rPr lang="en-US" altLang="en-US" sz="1800" dirty="0">
                <a:solidFill>
                  <a:srgbClr val="5FA534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Arlington County – Community Planning, Housing &amp; </a:t>
            </a:r>
          </a:p>
          <a:p>
            <a:pPr defTabSz="457200">
              <a:spcBef>
                <a:spcPct val="0"/>
              </a:spcBef>
              <a:buNone/>
            </a:pPr>
            <a:r>
              <a:rPr lang="en-US" altLang="en-US" sz="1800" dirty="0">
                <a:solidFill>
                  <a:srgbClr val="5FA534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 (CPHD) - Housing Division </a:t>
            </a:r>
          </a:p>
          <a:p>
            <a:pPr defTabSz="457200">
              <a:spcBef>
                <a:spcPct val="0"/>
              </a:spcBef>
              <a:buNone/>
            </a:pPr>
            <a:r>
              <a:rPr lang="en-US" altLang="en-US" sz="1800" dirty="0">
                <a:solidFill>
                  <a:srgbClr val="5FA534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2100 Clarendon Blvd., Suite 700 Arlington, VA  22201</a:t>
            </a:r>
          </a:p>
          <a:p>
            <a:pPr defTabSz="457200">
              <a:spcBef>
                <a:spcPct val="0"/>
              </a:spcBef>
              <a:buNone/>
            </a:pPr>
            <a:r>
              <a:rPr lang="fr-FR" altLang="en-US" sz="1800" u="sng" dirty="0">
                <a:solidFill>
                  <a:srgbClr val="5FA534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obarrios@arlingtonva.us</a:t>
            </a:r>
            <a:r>
              <a:rPr lang="fr-FR" altLang="en-US" sz="1800" dirty="0">
                <a:solidFill>
                  <a:srgbClr val="5FA534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| (T) 703.228.3793</a:t>
            </a:r>
          </a:p>
          <a:p>
            <a:pPr defTabSz="457200">
              <a:spcBef>
                <a:spcPct val="0"/>
              </a:spcBef>
              <a:buNone/>
            </a:pPr>
            <a:endParaRPr lang="en-US" altLang="en-US" sz="1800" dirty="0">
              <a:solidFill>
                <a:srgbClr val="D26D2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 descr="A picture containing circle, graphics, art, screenshot&#10;&#10;Description automatically generated">
            <a:extLst>
              <a:ext uri="{FF2B5EF4-FFF2-40B4-BE49-F238E27FC236}">
                <a16:creationId xmlns:a16="http://schemas.microsoft.com/office/drawing/2014/main" id="{1A752829-F44C-5D54-96A9-FC4D7C55BCA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019" y="2578777"/>
            <a:ext cx="1752597" cy="175259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C633A42-BEBA-67BE-D94E-3E3749944D29}"/>
              </a:ext>
            </a:extLst>
          </p:cNvPr>
          <p:cNvSpPr txBox="1"/>
          <p:nvPr/>
        </p:nvSpPr>
        <p:spPr>
          <a:xfrm>
            <a:off x="4051697" y="6112133"/>
            <a:ext cx="5045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u="sng" dirty="0">
                <a:solidFill>
                  <a:srgbClr val="236797"/>
                </a:solidFill>
                <a:latin typeface="Arial" panose="020B0604020202020204" pitchFamily="34" charset="0"/>
                <a:ea typeface="PMingLiU" panose="02020500000000000000" pitchFamily="18" charset="-12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https://www.arlingtonva.us/homeownership</a:t>
            </a:r>
            <a:endParaRPr lang="en-US" dirty="0">
              <a:solidFill>
                <a:srgbClr val="236797"/>
              </a:solidFill>
              <a:latin typeface="Palatino Linotype" panose="02040502050505030304"/>
            </a:endParaRPr>
          </a:p>
        </p:txBody>
      </p:sp>
    </p:spTree>
    <p:extLst>
      <p:ext uri="{BB962C8B-B14F-4D97-AF65-F5344CB8AC3E}">
        <p14:creationId xmlns:p14="http://schemas.microsoft.com/office/powerpoint/2010/main" val="3056626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828800" y="838200"/>
            <a:ext cx="8534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28800" y="361890"/>
            <a:ext cx="8610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1600" b="1" dirty="0">
                <a:solidFill>
                  <a:srgbClr val="415588">
                    <a:lumMod val="75000"/>
                  </a:srgbClr>
                </a:solidFill>
                <a:latin typeface="Century Gothic" pitchFamily="34" charset="0"/>
              </a:rPr>
              <a:t>Arlington County Homeownership Study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1D8FDC6-1305-1BBB-554B-BC5D79246498}"/>
              </a:ext>
            </a:extLst>
          </p:cNvPr>
          <p:cNvGraphicFramePr/>
          <p:nvPr/>
        </p:nvGraphicFramePr>
        <p:xfrm>
          <a:off x="1828800" y="975957"/>
          <a:ext cx="8534400" cy="5653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 descr="A qr cod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62A756D8-536A-C88F-267A-8CC267ABCB6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971800"/>
            <a:ext cx="16764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580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828800" y="838200"/>
            <a:ext cx="8534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28800" y="361890"/>
            <a:ext cx="8610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1600" b="1" dirty="0">
                <a:solidFill>
                  <a:srgbClr val="415588">
                    <a:lumMod val="75000"/>
                  </a:srgbClr>
                </a:solidFill>
                <a:latin typeface="Century Gothic" pitchFamily="34" charset="0"/>
              </a:rPr>
              <a:t>Moderate Income Purchase Assistance Program (MIPAP)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AA5C0DD-0653-4BF9-80C9-B5403DBA0A74}"/>
              </a:ext>
            </a:extLst>
          </p:cNvPr>
          <p:cNvGraphicFramePr/>
          <p:nvPr/>
        </p:nvGraphicFramePr>
        <p:xfrm>
          <a:off x="1828800" y="1023046"/>
          <a:ext cx="8534400" cy="5353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72818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828800" y="838200"/>
            <a:ext cx="8534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24000" y="1195084"/>
            <a:ext cx="8610600" cy="106182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marL="908050" lvl="3" defTabSz="457200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000" b="1" dirty="0">
                <a:solidFill>
                  <a:srgbClr val="DCAB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 Gross Household Income equal or less than 80% AMI (includes all income sources)</a:t>
            </a:r>
          </a:p>
          <a:p>
            <a:pPr marL="0" lvl="1" indent="-6350" defTabSz="457200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b="1" dirty="0">
                <a:solidFill>
                  <a:srgbClr val="DCAB34"/>
                </a:solidFill>
                <a:latin typeface="Calibri Light"/>
                <a:cs typeface="Calibri Light"/>
              </a:rPr>
              <a:t>         </a:t>
            </a:r>
            <a:endParaRPr lang="en-US" dirty="0">
              <a:solidFill>
                <a:srgbClr val="DCAB34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3F7FF8-D2D4-419C-8906-125B599BC92A}"/>
              </a:ext>
            </a:extLst>
          </p:cNvPr>
          <p:cNvSpPr/>
          <p:nvPr/>
        </p:nvSpPr>
        <p:spPr>
          <a:xfrm>
            <a:off x="2367379" y="4934975"/>
            <a:ext cx="72210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 income for </a:t>
            </a:r>
            <a:r>
              <a:rPr lang="en-US" sz="1600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adults in household to be verified through tax and employment records and may include additional sources.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endParaRPr lang="en-US" sz="16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Household size means </a:t>
            </a:r>
            <a:r>
              <a:rPr lang="en-US" sz="1600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 household member 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(adult/child/dependent). Regardless of whether they are a borrower on the mortgage.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FCDA40-3F84-4E8A-A945-03824C659F98}"/>
              </a:ext>
            </a:extLst>
          </p:cNvPr>
          <p:cNvSpPr txBox="1"/>
          <p:nvPr/>
        </p:nvSpPr>
        <p:spPr>
          <a:xfrm>
            <a:off x="1828800" y="361890"/>
            <a:ext cx="8610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1600" b="1" dirty="0">
                <a:solidFill>
                  <a:srgbClr val="415588">
                    <a:lumMod val="75000"/>
                  </a:srgb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MIPAP Income Eligibility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CAD1088-C7BA-4CF6-8F0E-9F5343A31C2D}"/>
              </a:ext>
            </a:extLst>
          </p:cNvPr>
          <p:cNvGraphicFramePr>
            <a:graphicFrameLocks noGrp="1"/>
          </p:cNvGraphicFramePr>
          <p:nvPr/>
        </p:nvGraphicFramePr>
        <p:xfrm>
          <a:off x="2590800" y="1923027"/>
          <a:ext cx="6992428" cy="2801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922047838"/>
                    </a:ext>
                  </a:extLst>
                </a:gridCol>
                <a:gridCol w="4554028">
                  <a:extLst>
                    <a:ext uri="{9D8B030D-6E8A-4147-A177-3AD203B41FA5}">
                      <a16:colId xmlns:a16="http://schemas.microsoft.com/office/drawing/2014/main" val="945773498"/>
                    </a:ext>
                  </a:extLst>
                </a:gridCol>
              </a:tblGrid>
              <a:tr h="5622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Household Size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w Cen MT" panose="020B06020201040206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2FB6C6">
                        <a:alpha val="3803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2023 Income Limits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w Cen MT" panose="020B06020201040206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2FB6C6">
                        <a:alpha val="3803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603299"/>
                  </a:ext>
                </a:extLst>
              </a:tr>
              <a:tr h="4478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w Cen MT" panose="020B06020201040206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2FB6C6">
                        <a:alpha val="3803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$84,400 </a:t>
                      </a:r>
                    </a:p>
                  </a:txBody>
                  <a:tcPr marL="6350" marR="6350" marT="6350" marB="0" anchor="b">
                    <a:solidFill>
                      <a:srgbClr val="2FB6C6">
                        <a:alpha val="3803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004370"/>
                  </a:ext>
                </a:extLst>
              </a:tr>
              <a:tr h="4478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w Cen MT" panose="020B06020201040206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2FB6C6">
                        <a:alpha val="3803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$96,480 </a:t>
                      </a:r>
                    </a:p>
                  </a:txBody>
                  <a:tcPr marL="6350" marR="6350" marT="6350" marB="0" anchor="b">
                    <a:solidFill>
                      <a:srgbClr val="2FB6C6">
                        <a:alpha val="3803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013949"/>
                  </a:ext>
                </a:extLst>
              </a:tr>
              <a:tr h="4478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w Cen MT" panose="020B06020201040206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2FB6C6">
                        <a:alpha val="3803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$108,560 </a:t>
                      </a:r>
                    </a:p>
                  </a:txBody>
                  <a:tcPr marL="6350" marR="6350" marT="6350" marB="0" anchor="b">
                    <a:solidFill>
                      <a:srgbClr val="2FB6C6">
                        <a:alpha val="3803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817917"/>
                  </a:ext>
                </a:extLst>
              </a:tr>
              <a:tr h="4478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w Cen MT" panose="020B06020201040206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2FB6C6">
                        <a:alpha val="3803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$120,560 </a:t>
                      </a:r>
                    </a:p>
                  </a:txBody>
                  <a:tcPr marL="6350" marR="6350" marT="6350" marB="0" anchor="b">
                    <a:solidFill>
                      <a:srgbClr val="2FB6C6">
                        <a:alpha val="3803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28924"/>
                  </a:ext>
                </a:extLst>
              </a:tr>
              <a:tr h="4478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w Cen MT" panose="020B06020201040206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2FB6C6">
                        <a:alpha val="3803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$130,240 </a:t>
                      </a:r>
                    </a:p>
                  </a:txBody>
                  <a:tcPr marL="6350" marR="6350" marT="6350" marB="0" anchor="b">
                    <a:solidFill>
                      <a:srgbClr val="2FB6C6">
                        <a:alpha val="3803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738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464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828800" y="838200"/>
            <a:ext cx="8534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52600" y="572938"/>
            <a:ext cx="8610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1600" b="1" dirty="0">
                <a:solidFill>
                  <a:srgbClr val="415588">
                    <a:lumMod val="75000"/>
                  </a:srgb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MIPAP Borrower Eligibility </a:t>
            </a:r>
            <a:r>
              <a:rPr lang="en-US" sz="1600" b="1" i="1" dirty="0">
                <a:solidFill>
                  <a:srgbClr val="2FB6C6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(Must be met at the time of application)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91D25A9-369C-5F00-2AC3-CE539904A5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5889705"/>
              </p:ext>
            </p:extLst>
          </p:nvPr>
        </p:nvGraphicFramePr>
        <p:xfrm>
          <a:off x="1905000" y="984782"/>
          <a:ext cx="8458200" cy="5568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92403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828800" y="838200"/>
            <a:ext cx="8534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05000" y="463020"/>
            <a:ext cx="8610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1600" b="1" dirty="0">
                <a:solidFill>
                  <a:srgbClr val="415588">
                    <a:lumMod val="75000"/>
                  </a:srgb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MIPAP Property Eligibility</a:t>
            </a:r>
            <a:endParaRPr lang="en-US" sz="1600" b="1" i="1" dirty="0">
              <a:solidFill>
                <a:srgbClr val="2FB6C6">
                  <a:lumMod val="75000"/>
                </a:srgbClr>
              </a:solidFill>
              <a:latin typeface="Century Gothic" panose="020B050202020202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91D25A9-369C-5F00-2AC3-CE539904A5AD}"/>
              </a:ext>
            </a:extLst>
          </p:cNvPr>
          <p:cNvGraphicFramePr/>
          <p:nvPr/>
        </p:nvGraphicFramePr>
        <p:xfrm>
          <a:off x="1905000" y="984782"/>
          <a:ext cx="8458200" cy="5410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3734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828800" y="838200"/>
            <a:ext cx="8534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05000" y="463020"/>
            <a:ext cx="8610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1600" b="1" dirty="0">
                <a:solidFill>
                  <a:srgbClr val="415588">
                    <a:lumMod val="75000"/>
                  </a:srgb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MIPAP Loan Parameters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91D25A9-369C-5F00-2AC3-CE539904A5AD}"/>
              </a:ext>
            </a:extLst>
          </p:cNvPr>
          <p:cNvGraphicFramePr/>
          <p:nvPr/>
        </p:nvGraphicFramePr>
        <p:xfrm>
          <a:off x="1905000" y="984782"/>
          <a:ext cx="8458200" cy="5644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51742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828800" y="838200"/>
            <a:ext cx="8534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05000" y="463020"/>
            <a:ext cx="8610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1600" b="1" dirty="0">
                <a:solidFill>
                  <a:srgbClr val="415588">
                    <a:lumMod val="75000"/>
                  </a:srgb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Without MIPAP 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160E915-5958-1638-7304-39B86A1695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5340261"/>
              </p:ext>
            </p:extLst>
          </p:nvPr>
        </p:nvGraphicFramePr>
        <p:xfrm>
          <a:off x="126320" y="972069"/>
          <a:ext cx="2354662" cy="2497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AD043B-3699-863A-B5BD-C85B36369C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712375"/>
              </p:ext>
            </p:extLst>
          </p:nvPr>
        </p:nvGraphicFramePr>
        <p:xfrm>
          <a:off x="2813917" y="1465730"/>
          <a:ext cx="7863048" cy="2848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5893">
                  <a:extLst>
                    <a:ext uri="{9D8B030D-6E8A-4147-A177-3AD203B41FA5}">
                      <a16:colId xmlns:a16="http://schemas.microsoft.com/office/drawing/2014/main" val="3372166962"/>
                    </a:ext>
                  </a:extLst>
                </a:gridCol>
                <a:gridCol w="2317155">
                  <a:extLst>
                    <a:ext uri="{9D8B030D-6E8A-4147-A177-3AD203B41FA5}">
                      <a16:colId xmlns:a16="http://schemas.microsoft.com/office/drawing/2014/main" val="2569044566"/>
                    </a:ext>
                  </a:extLst>
                </a:gridCol>
              </a:tblGrid>
              <a:tr h="56970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 of Purchase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900731"/>
                  </a:ext>
                </a:extLst>
              </a:tr>
              <a:tr h="56970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Purchase Price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224608"/>
                  </a:ext>
                </a:extLst>
              </a:tr>
              <a:tr h="56970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 Costs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Prepaids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$15,707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879413"/>
                  </a:ext>
                </a:extLst>
              </a:tr>
              <a:tr h="56970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Mortgage @ </a:t>
                      </a:r>
                      <a:r>
                        <a:rPr lang="en-US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$485,000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09017"/>
                  </a:ext>
                </a:extLst>
              </a:tr>
              <a:tr h="569705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Funds Required at Closing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$30,707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4768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6B0680-1CAC-89FA-DEBE-A93FE0B74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120109"/>
              </p:ext>
            </p:extLst>
          </p:nvPr>
        </p:nvGraphicFramePr>
        <p:xfrm>
          <a:off x="3209593" y="4390291"/>
          <a:ext cx="715360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7388">
                  <a:extLst>
                    <a:ext uri="{9D8B030D-6E8A-4147-A177-3AD203B41FA5}">
                      <a16:colId xmlns:a16="http://schemas.microsoft.com/office/drawing/2014/main" val="3372166962"/>
                    </a:ext>
                  </a:extLst>
                </a:gridCol>
                <a:gridCol w="2986219">
                  <a:extLst>
                    <a:ext uri="{9D8B030D-6E8A-4147-A177-3AD203B41FA5}">
                      <a16:colId xmlns:a16="http://schemas.microsoft.com/office/drawing/2014/main" val="256904456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Housing Payment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900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I </a:t>
                      </a:r>
                      <a:endParaRPr lang="en-US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$3,433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224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Taxes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Insurance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$528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879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</a:t>
                      </a:r>
                      <a:endParaRPr lang="en-US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990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Condo Fee</a:t>
                      </a:r>
                      <a:endParaRPr lang="en-US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834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$4,761.00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47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480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828800" y="838200"/>
            <a:ext cx="8534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05000" y="463020"/>
            <a:ext cx="8610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1600" b="1" dirty="0">
                <a:solidFill>
                  <a:srgbClr val="415588">
                    <a:lumMod val="75000"/>
                  </a:srgb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MIPAP + Virginia Housing 1</a:t>
            </a:r>
            <a:r>
              <a:rPr lang="en-US" sz="1600" b="1" baseline="30000" dirty="0">
                <a:solidFill>
                  <a:srgbClr val="415588">
                    <a:lumMod val="75000"/>
                  </a:srgb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st</a:t>
            </a:r>
            <a:r>
              <a:rPr lang="en-US" sz="1600" b="1" dirty="0">
                <a:solidFill>
                  <a:srgbClr val="415588">
                    <a:lumMod val="75000"/>
                  </a:srgb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 Trust</a:t>
            </a:r>
            <a:endParaRPr lang="en-US" sz="1600" b="1" dirty="0">
              <a:solidFill>
                <a:srgbClr val="415588">
                  <a:lumMod val="75000"/>
                </a:srgb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160E915-5958-1638-7304-39B86A1695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1342427"/>
              </p:ext>
            </p:extLst>
          </p:nvPr>
        </p:nvGraphicFramePr>
        <p:xfrm>
          <a:off x="126320" y="972070"/>
          <a:ext cx="2206745" cy="1354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FC8F1E9-A046-B7AF-117F-6C1862D58B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684313"/>
              </p:ext>
            </p:extLst>
          </p:nvPr>
        </p:nvGraphicFramePr>
        <p:xfrm>
          <a:off x="2943607" y="1369970"/>
          <a:ext cx="7988851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6769">
                  <a:extLst>
                    <a:ext uri="{9D8B030D-6E8A-4147-A177-3AD203B41FA5}">
                      <a16:colId xmlns:a16="http://schemas.microsoft.com/office/drawing/2014/main" val="3372166962"/>
                    </a:ext>
                  </a:extLst>
                </a:gridCol>
                <a:gridCol w="2462082">
                  <a:extLst>
                    <a:ext uri="{9D8B030D-6E8A-4147-A177-3AD203B41FA5}">
                      <a16:colId xmlns:a16="http://schemas.microsoft.com/office/drawing/2014/main" val="2569044566"/>
                    </a:ext>
                  </a:extLst>
                </a:gridCol>
              </a:tblGrid>
              <a:tr h="232416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 of Purchase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900731"/>
                  </a:ext>
                </a:extLst>
              </a:tr>
              <a:tr h="232416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Purchase Price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224608"/>
                  </a:ext>
                </a:extLst>
              </a:tr>
              <a:tr h="232416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 Costs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Prepaids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$15,707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879413"/>
                  </a:ext>
                </a:extLst>
              </a:tr>
              <a:tr h="232416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Mortgage @ </a:t>
                      </a:r>
                      <a:r>
                        <a:rPr lang="en-US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$400,000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09017"/>
                  </a:ext>
                </a:extLst>
              </a:tr>
              <a:tr h="232416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Arlington MIPAP Silent 2nd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$112,500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47684"/>
                  </a:ext>
                </a:extLst>
              </a:tr>
              <a:tr h="232416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855642"/>
                  </a:ext>
                </a:extLst>
              </a:tr>
              <a:tr h="232416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277012"/>
                  </a:ext>
                </a:extLst>
              </a:tr>
              <a:tr h="23241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Funds Required at Closing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$5,000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428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Savings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$25,707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111355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00A5368-C129-DF2A-C711-EDD00A062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13302"/>
              </p:ext>
            </p:extLst>
          </p:nvPr>
        </p:nvGraphicFramePr>
        <p:xfrm>
          <a:off x="3595189" y="4230730"/>
          <a:ext cx="667164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8367">
                  <a:extLst>
                    <a:ext uri="{9D8B030D-6E8A-4147-A177-3AD203B41FA5}">
                      <a16:colId xmlns:a16="http://schemas.microsoft.com/office/drawing/2014/main" val="3372166962"/>
                    </a:ext>
                  </a:extLst>
                </a:gridCol>
                <a:gridCol w="2773273">
                  <a:extLst>
                    <a:ext uri="{9D8B030D-6E8A-4147-A177-3AD203B41FA5}">
                      <a16:colId xmlns:a16="http://schemas.microsoft.com/office/drawing/2014/main" val="2569044566"/>
                    </a:ext>
                  </a:extLst>
                </a:gridCol>
              </a:tblGrid>
              <a:tr h="261834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Payment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900731"/>
                  </a:ext>
                </a:extLst>
              </a:tr>
              <a:tr h="261834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I </a:t>
                      </a:r>
                      <a:endParaRPr lang="en-US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$2,763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224608"/>
                  </a:ext>
                </a:extLst>
              </a:tr>
              <a:tr h="261834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Taxes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Insurance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$528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879413"/>
                  </a:ext>
                </a:extLst>
              </a:tr>
              <a:tr h="261834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 </a:t>
                      </a:r>
                      <a:endParaRPr lang="en-US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4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834178"/>
                  </a:ext>
                </a:extLst>
              </a:tr>
              <a:tr h="261834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Condo Fee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462374"/>
                  </a:ext>
                </a:extLst>
              </a:tr>
              <a:tr h="261834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$3,691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47684"/>
                  </a:ext>
                </a:extLst>
              </a:tr>
              <a:tr h="28394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Savings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$1,070.00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842609"/>
                  </a:ext>
                </a:extLst>
              </a:tr>
              <a:tr h="28394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Yearly Savings</a:t>
                      </a:r>
                    </a:p>
                  </a:txBody>
                  <a:tcPr>
                    <a:lnL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$12,843.00</a:t>
                      </a:r>
                    </a:p>
                  </a:txBody>
                  <a:tcPr>
                    <a:lnR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5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599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13528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1401</Words>
  <Application>Microsoft Office PowerPoint</Application>
  <PresentationFormat>Widescreen</PresentationFormat>
  <Paragraphs>314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Abadi</vt:lpstr>
      <vt:lpstr>Arial</vt:lpstr>
      <vt:lpstr>Arial Nova Light</vt:lpstr>
      <vt:lpstr>Calibri</vt:lpstr>
      <vt:lpstr>Calibri Light</vt:lpstr>
      <vt:lpstr>Century Gothic</vt:lpstr>
      <vt:lpstr>Noto Sans Symbols</vt:lpstr>
      <vt:lpstr>Palatino Linotype</vt:lpstr>
      <vt:lpstr>Times New Roman</vt:lpstr>
      <vt:lpstr>Verdana</vt:lpstr>
      <vt:lpstr>Wingdings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Sponsoring Partnerships &amp; Revitalizing Communities </vt:lpstr>
      <vt:lpstr>PowerPoint Presentation</vt:lpstr>
      <vt:lpstr>LWYW Homeownership Assistance Income Criteria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Akeria Brown</dc:creator>
  <cp:lastModifiedBy>Akeria Brown</cp:lastModifiedBy>
  <cp:revision>8</cp:revision>
  <dcterms:created xsi:type="dcterms:W3CDTF">2023-06-13T16:51:26Z</dcterms:created>
  <dcterms:modified xsi:type="dcterms:W3CDTF">2023-06-29T03:00:31Z</dcterms:modified>
</cp:coreProperties>
</file>